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433" r:id="rId4"/>
    <p:sldId id="457" r:id="rId5"/>
    <p:sldId id="458" r:id="rId6"/>
    <p:sldId id="459" r:id="rId7"/>
    <p:sldId id="460" r:id="rId8"/>
    <p:sldId id="461" r:id="rId9"/>
    <p:sldId id="462" r:id="rId10"/>
    <p:sldId id="463" r:id="rId11"/>
    <p:sldId id="464" r:id="rId12"/>
    <p:sldId id="471" r:id="rId13"/>
    <p:sldId id="469" r:id="rId14"/>
    <p:sldId id="465" r:id="rId15"/>
    <p:sldId id="466" r:id="rId16"/>
    <p:sldId id="468" r:id="rId17"/>
    <p:sldId id="470" r:id="rId18"/>
    <p:sldId id="476" r:id="rId19"/>
    <p:sldId id="477" r:id="rId20"/>
    <p:sldId id="473" r:id="rId21"/>
    <p:sldId id="474" r:id="rId22"/>
    <p:sldId id="475" r:id="rId23"/>
    <p:sldId id="478" r:id="rId24"/>
    <p:sldId id="479" r:id="rId25"/>
    <p:sldId id="480" r:id="rId26"/>
    <p:sldId id="481" r:id="rId27"/>
    <p:sldId id="482" r:id="rId28"/>
    <p:sldId id="483" r:id="rId29"/>
    <p:sldId id="484" r:id="rId30"/>
    <p:sldId id="485" r:id="rId31"/>
    <p:sldId id="486" r:id="rId32"/>
    <p:sldId id="487" r:id="rId33"/>
    <p:sldId id="488" r:id="rId34"/>
    <p:sldId id="493" r:id="rId35"/>
    <p:sldId id="494" r:id="rId36"/>
    <p:sldId id="495" r:id="rId37"/>
    <p:sldId id="496" r:id="rId38"/>
    <p:sldId id="490" r:id="rId39"/>
    <p:sldId id="491" r:id="rId40"/>
    <p:sldId id="489" r:id="rId41"/>
    <p:sldId id="492" r:id="rId42"/>
    <p:sldId id="497" r:id="rId43"/>
    <p:sldId id="498" r:id="rId44"/>
    <p:sldId id="499" r:id="rId45"/>
    <p:sldId id="500" r:id="rId46"/>
    <p:sldId id="501" r:id="rId47"/>
    <p:sldId id="502" r:id="rId48"/>
    <p:sldId id="503" r:id="rId49"/>
    <p:sldId id="504" r:id="rId50"/>
    <p:sldId id="505" r:id="rId51"/>
    <p:sldId id="506" r:id="rId52"/>
    <p:sldId id="507" r:id="rId53"/>
    <p:sldId id="508" r:id="rId54"/>
    <p:sldId id="338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6B5"/>
    <a:srgbClr val="A326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0" autoAdjust="0"/>
    <p:restoredTop sz="94660"/>
  </p:normalViewPr>
  <p:slideViewPr>
    <p:cSldViewPr showGuides="1">
      <p:cViewPr varScale="1">
        <p:scale>
          <a:sx n="102" d="100"/>
          <a:sy n="102" d="100"/>
        </p:scale>
        <p:origin x="38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788E3-9E09-47FB-B418-DB4418B6DD1F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1939E-A935-4B64-A6E7-69D262BE6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69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0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9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85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2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9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2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40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0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58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236056"/>
            <a:ext cx="1885950" cy="62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4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76450"/>
          </a:xfrm>
        </p:spPr>
        <p:txBody>
          <a:bodyPr/>
          <a:lstStyle/>
          <a:p>
            <a:r>
              <a:rPr lang="en-US" dirty="0" smtClean="0"/>
              <a:t>Session </a:t>
            </a:r>
            <a:r>
              <a:rPr lang="en-US" dirty="0" smtClean="0"/>
              <a:t>5: </a:t>
            </a:r>
            <a:r>
              <a:rPr lang="en-US" dirty="0" smtClean="0"/>
              <a:t>Longitudinal data with missing values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1"/>
            <a:ext cx="6400800" cy="264794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Sixia Chen, PhD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Department of Biostatistics and Epidemiology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College of Public Health, OUHSC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6/16/2017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8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Study variables: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Covariates: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,…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𝑖𝑇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Response indicators: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 smtClean="0"/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dirty="0" smtClean="0"/>
                  <a:t> is observed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/>
                  <a:t>, otherwise</a:t>
                </a:r>
              </a:p>
              <a:p>
                <a:r>
                  <a:rPr lang="en-US" dirty="0" smtClean="0"/>
                  <a:t>Missing patterns:</a:t>
                </a:r>
              </a:p>
              <a:p>
                <a:pPr lvl="1"/>
                <a:r>
                  <a:rPr lang="en-US" dirty="0" smtClean="0"/>
                  <a:t>Monotone missing (More frequently)</a:t>
                </a:r>
              </a:p>
              <a:p>
                <a:pPr lvl="1"/>
                <a:r>
                  <a:rPr lang="en-US" dirty="0" smtClean="0"/>
                  <a:t>Non-Monotone missing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07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Mechanism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Missing Complete at Random (MCAR):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Missing at Random covariate dependent (MARCD):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/>
                  <a:t>Missing at Random </a:t>
                </a:r>
                <a:r>
                  <a:rPr lang="en-US" dirty="0" smtClean="0"/>
                  <a:t>(MAR):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=1|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Not missing at Random (NMAR):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=1|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43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MAR: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𝑜𝑏𝑠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−1)</m:t>
                              </m:r>
                            </m:sup>
                          </m:sSub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−1)</m:t>
                        </m:r>
                      </m:sup>
                    </m:sSubSup>
                  </m:oMath>
                </a14:m>
                <a:r>
                  <a:rPr lang="en-US" dirty="0" smtClean="0"/>
                  <a:t> denotes all observed items before time point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NMAR: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𝑜𝑏𝑠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−1)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07" t="-2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6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case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Procedure: conduct analysis after dropping all missing values</a:t>
            </a:r>
          </a:p>
          <a:p>
            <a:r>
              <a:rPr lang="en-US" dirty="0" smtClean="0"/>
              <a:t>Advantage: simple and easy to implement in software such as SAS. No imputation variance</a:t>
            </a:r>
          </a:p>
          <a:p>
            <a:r>
              <a:rPr lang="en-US" dirty="0" smtClean="0"/>
              <a:t>Disadvantage: it is unbiased only if the data is MCAR. Not efficient due to loss of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615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Observed likelihood approach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/>
                  <a:t>Assumptions:</a:t>
                </a:r>
              </a:p>
              <a:p>
                <a:pPr lvl="1"/>
                <a:r>
                  <a:rPr lang="en-US" dirty="0" smtClean="0"/>
                  <a:t>Parametric outcome variables model: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Parametric nonresponse model: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MAR or NMAR with </a:t>
                </a:r>
                <a:r>
                  <a:rPr lang="en-US" dirty="0" err="1" smtClean="0"/>
                  <a:t>identifiability</a:t>
                </a:r>
                <a:r>
                  <a:rPr lang="en-US" dirty="0" smtClean="0"/>
                  <a:t> assumptions</a:t>
                </a:r>
              </a:p>
              <a:p>
                <a:r>
                  <a:rPr lang="en-US" dirty="0" smtClean="0"/>
                  <a:t>Procedure:</a:t>
                </a:r>
                <a:r>
                  <a:rPr lang="en-US" dirty="0"/>
                  <a:t> </a:t>
                </a:r>
                <a:r>
                  <a:rPr lang="en-US" dirty="0" smtClean="0"/>
                  <a:t>maximize observed likelihood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  <m:nary>
                            <m:naryPr>
                              <m:chr m:val="∏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;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𝑚𝑖𝑠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Mean score equation approach can be used to maximize observed likelihood function</a:t>
                </a:r>
              </a:p>
              <a:p>
                <a:r>
                  <a:rPr lang="en-US" dirty="0" smtClean="0"/>
                  <a:t>SAS procedure: PROC MI with EM option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5" t="-2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524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SAS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PROC MI data=</a:t>
            </a:r>
            <a:r>
              <a:rPr lang="en-US" dirty="0" err="1" smtClean="0"/>
              <a:t>indat</a:t>
            </a:r>
            <a:r>
              <a:rPr lang="en-US" dirty="0" smtClean="0"/>
              <a:t> seed= simple </a:t>
            </a:r>
            <a:r>
              <a:rPr lang="en-US" dirty="0" err="1" smtClean="0"/>
              <a:t>nimpute</a:t>
            </a:r>
            <a:r>
              <a:rPr lang="en-US" dirty="0" smtClean="0"/>
              <a:t>=0;</a:t>
            </a:r>
          </a:p>
          <a:p>
            <a:pPr marL="0" indent="0">
              <a:buNone/>
            </a:pPr>
            <a:r>
              <a:rPr lang="en-US" dirty="0" smtClean="0"/>
              <a:t>EM </a:t>
            </a:r>
            <a:r>
              <a:rPr lang="en-US" dirty="0" err="1" smtClean="0"/>
              <a:t>itprint</a:t>
            </a:r>
            <a:r>
              <a:rPr lang="en-US" dirty="0" smtClean="0"/>
              <a:t> </a:t>
            </a:r>
            <a:r>
              <a:rPr lang="en-US" dirty="0" err="1" smtClean="0"/>
              <a:t>outem</a:t>
            </a:r>
            <a:r>
              <a:rPr lang="en-US" dirty="0" smtClean="0"/>
              <a:t>=</a:t>
            </a:r>
            <a:r>
              <a:rPr lang="en-US" dirty="0" err="1" smtClean="0"/>
              <a:t>outem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err="1" smtClean="0"/>
              <a:t>Var</a:t>
            </a:r>
            <a:r>
              <a:rPr lang="en-US" dirty="0" smtClean="0"/>
              <a:t> X Y1 Y2 Y3;</a:t>
            </a:r>
          </a:p>
          <a:p>
            <a:pPr marL="0" indent="0">
              <a:buNone/>
            </a:pPr>
            <a:r>
              <a:rPr lang="en-US" dirty="0" smtClean="0"/>
              <a:t>RUN;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06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Imputation approach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Last record imputation: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 smtClean="0"/>
                  <a:t>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 is the last time point at which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 is observed,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Advantage: simple, no imputation variance</a:t>
                </a:r>
              </a:p>
              <a:p>
                <a:pPr lvl="1"/>
                <a:r>
                  <a:rPr lang="en-US" dirty="0" smtClean="0"/>
                  <a:t>Disadvantage: may be biased</a:t>
                </a:r>
              </a:p>
              <a:p>
                <a:r>
                  <a:rPr lang="en-US" dirty="0" smtClean="0"/>
                  <a:t>Simple imputation such as mean, median, cell mean, cell median and so on </a:t>
                </a:r>
              </a:p>
              <a:p>
                <a:pPr lvl="1"/>
                <a:r>
                  <a:rPr lang="en-US" dirty="0" smtClean="0"/>
                  <a:t>Advantage: simple</a:t>
                </a:r>
              </a:p>
              <a:p>
                <a:pPr lvl="1"/>
                <a:r>
                  <a:rPr lang="en-US" dirty="0" smtClean="0"/>
                  <a:t>Disadvantage: may be biased and not efficient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2695" r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104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</a:t>
            </a:r>
            <a:r>
              <a:rPr lang="en-US" dirty="0" smtClean="0"/>
              <a:t>approach 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Itemwise imputation under MARCD</a:t>
                </a:r>
              </a:p>
              <a:p>
                <a:pPr lvl="1"/>
                <a:r>
                  <a:rPr lang="en-US" dirty="0" smtClean="0"/>
                  <a:t>Advantage: simple and easy to implement</a:t>
                </a:r>
              </a:p>
              <a:p>
                <a:pPr lvl="1"/>
                <a:r>
                  <a:rPr lang="en-US" dirty="0" smtClean="0"/>
                  <a:t>Disadvantage: bias depends on MARCD assumption and may not be efficient</a:t>
                </a:r>
              </a:p>
              <a:p>
                <a:r>
                  <a:rPr lang="en-US" dirty="0" smtClean="0"/>
                  <a:t>MCMC approach based on observed likelihood</a:t>
                </a:r>
              </a:p>
              <a:p>
                <a:r>
                  <a:rPr lang="en-US" dirty="0" smtClean="0"/>
                  <a:t>SMICE (Algorithm 1): </a:t>
                </a:r>
              </a:p>
              <a:p>
                <a:pPr lvl="1"/>
                <a:r>
                  <a:rPr lang="en-US" dirty="0" smtClean="0"/>
                  <a:t>(Step1) Impute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(Step2) Impute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from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(Step3) Impute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 from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−1)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=3,…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/>
              </a:p>
              <a:p>
                <a:pPr lvl="1"/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2695" r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84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approach (4)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SMICE (Algorithm 2): </a:t>
                </a:r>
              </a:p>
              <a:p>
                <a:pPr lvl="1"/>
                <a:r>
                  <a:rPr lang="en-US" dirty="0"/>
                  <a:t>(Step1) Obtain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∗(0)</m:t>
                        </m:r>
                      </m:sup>
                    </m:sSubSup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(Step2) Obtain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∗(0)</m:t>
                        </m:r>
                      </m:sup>
                    </m:sSubSup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∗(0)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,…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−1)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∗(0)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=2,…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(Step3) Obtain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−1)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,…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e>
                            </m:d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,…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𝑖𝑇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sup>
                        </m:sSubSup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(Step4) Repeat (Step3) until convergence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 r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9008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approach </a:t>
            </a:r>
            <a:r>
              <a:rPr lang="en-US" dirty="0" smtClean="0"/>
              <a:t>(5)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Sequential multiple imputation by subject (SMIBS) (small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and large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 smtClean="0"/>
                  <a:t>): perform SMICE separately for each subject and incorporate time point as one of the covariate in imputation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 r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38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Notations</a:t>
            </a:r>
          </a:p>
          <a:p>
            <a:r>
              <a:rPr lang="en-US" dirty="0" smtClean="0"/>
              <a:t>Complete case approach</a:t>
            </a:r>
          </a:p>
          <a:p>
            <a:r>
              <a:rPr lang="en-US" dirty="0" smtClean="0"/>
              <a:t>Observed likelihood approach</a:t>
            </a:r>
          </a:p>
          <a:p>
            <a:r>
              <a:rPr lang="en-US" dirty="0" smtClean="0"/>
              <a:t>Imputation approach</a:t>
            </a:r>
          </a:p>
          <a:p>
            <a:r>
              <a:rPr lang="en-US" dirty="0" smtClean="0"/>
              <a:t>Propensity score weighting</a:t>
            </a:r>
          </a:p>
          <a:p>
            <a:r>
              <a:rPr lang="en-US" dirty="0" smtClean="0"/>
              <a:t>Computational examples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SAS code (MCMC)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</a:t>
            </a:r>
            <a:r>
              <a:rPr lang="en-US" dirty="0" err="1" smtClean="0"/>
              <a:t>roc</a:t>
            </a:r>
            <a:r>
              <a:rPr lang="en-US" dirty="0" smtClean="0"/>
              <a:t> mi data=</a:t>
            </a:r>
            <a:r>
              <a:rPr lang="en-US" dirty="0" err="1" smtClean="0"/>
              <a:t>indat</a:t>
            </a:r>
            <a:r>
              <a:rPr lang="en-US" dirty="0" smtClean="0"/>
              <a:t> seed=748 </a:t>
            </a:r>
            <a:r>
              <a:rPr lang="en-US" dirty="0" err="1" smtClean="0"/>
              <a:t>nimpute</a:t>
            </a:r>
            <a:r>
              <a:rPr lang="en-US" dirty="0" smtClean="0"/>
              <a:t>=6 out=</a:t>
            </a:r>
            <a:r>
              <a:rPr lang="en-US" dirty="0" err="1" smtClean="0"/>
              <a:t>outdat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err="1" smtClean="0"/>
              <a:t>mcmc</a:t>
            </a:r>
            <a:r>
              <a:rPr lang="en-US" dirty="0" smtClean="0"/>
              <a:t> chain=multiple </a:t>
            </a:r>
            <a:r>
              <a:rPr lang="en-US" dirty="0" err="1" smtClean="0"/>
              <a:t>displayinit</a:t>
            </a:r>
            <a:r>
              <a:rPr lang="en-US" dirty="0" smtClean="0"/>
              <a:t> initial=</a:t>
            </a:r>
            <a:r>
              <a:rPr lang="en-US" dirty="0" err="1" smtClean="0"/>
              <a:t>em</a:t>
            </a:r>
            <a:r>
              <a:rPr lang="en-US" dirty="0" smtClean="0"/>
              <a:t>(</a:t>
            </a:r>
            <a:r>
              <a:rPr lang="en-US" dirty="0" err="1" smtClean="0"/>
              <a:t>itprint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 err="1" smtClean="0"/>
              <a:t>var</a:t>
            </a:r>
            <a:r>
              <a:rPr lang="en-US" dirty="0" smtClean="0"/>
              <a:t> X Y1 Y2 Y3;  </a:t>
            </a:r>
          </a:p>
          <a:p>
            <a:pPr marL="0" indent="0">
              <a:buNone/>
            </a:pPr>
            <a:r>
              <a:rPr lang="en-US" dirty="0" smtClean="0"/>
              <a:t>Run;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41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SAS code </a:t>
            </a:r>
            <a:r>
              <a:rPr lang="en-US" dirty="0" smtClean="0"/>
              <a:t>(SMICE1)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proc</a:t>
            </a:r>
            <a:r>
              <a:rPr lang="en-US" dirty="0"/>
              <a:t> mi data=</a:t>
            </a:r>
            <a:r>
              <a:rPr lang="en-US" dirty="0" err="1"/>
              <a:t>indat</a:t>
            </a:r>
            <a:r>
              <a:rPr lang="en-US" dirty="0"/>
              <a:t> seed=748 </a:t>
            </a:r>
            <a:r>
              <a:rPr lang="en-US" dirty="0" err="1"/>
              <a:t>nimpute</a:t>
            </a:r>
            <a:r>
              <a:rPr lang="en-US" dirty="0"/>
              <a:t>=6 </a:t>
            </a:r>
            <a:r>
              <a:rPr lang="en-US" dirty="0" smtClean="0"/>
              <a:t>out=</a:t>
            </a:r>
            <a:r>
              <a:rPr lang="en-US" dirty="0" err="1" smtClean="0"/>
              <a:t>outdat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fcs </a:t>
            </a:r>
            <a:r>
              <a:rPr lang="en-US" dirty="0" err="1" smtClean="0"/>
              <a:t>reg</a:t>
            </a:r>
            <a:r>
              <a:rPr lang="en-US" dirty="0" smtClean="0"/>
              <a:t>(Y1=X);</a:t>
            </a:r>
          </a:p>
          <a:p>
            <a:pPr marL="0" indent="0">
              <a:buNone/>
            </a:pPr>
            <a:r>
              <a:rPr lang="en-US" dirty="0"/>
              <a:t>f</a:t>
            </a:r>
            <a:r>
              <a:rPr lang="en-US" dirty="0" smtClean="0"/>
              <a:t>cs </a:t>
            </a:r>
            <a:r>
              <a:rPr lang="en-US" dirty="0" err="1" smtClean="0"/>
              <a:t>reg</a:t>
            </a:r>
            <a:r>
              <a:rPr lang="en-US" dirty="0" smtClean="0"/>
              <a:t>(Y2=X Y1);</a:t>
            </a:r>
          </a:p>
          <a:p>
            <a:pPr marL="0" indent="0">
              <a:buNone/>
            </a:pPr>
            <a:r>
              <a:rPr lang="en-US" dirty="0" smtClean="0"/>
              <a:t>fcs </a:t>
            </a:r>
            <a:r>
              <a:rPr lang="en-US" dirty="0" err="1" smtClean="0"/>
              <a:t>reg</a:t>
            </a:r>
            <a:r>
              <a:rPr lang="en-US" dirty="0" smtClean="0"/>
              <a:t>(Y3=X Y1 Y2); 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X Y1 Y2 Y3;  </a:t>
            </a:r>
          </a:p>
          <a:p>
            <a:pPr marL="0" indent="0">
              <a:buNone/>
            </a:pPr>
            <a:r>
              <a:rPr lang="en-US" dirty="0"/>
              <a:t>Run;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468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SAS code (</a:t>
            </a:r>
            <a:r>
              <a:rPr lang="en-US" dirty="0" smtClean="0"/>
              <a:t>SMICE2)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proc</a:t>
            </a:r>
            <a:r>
              <a:rPr lang="en-US" dirty="0"/>
              <a:t> mi data=</a:t>
            </a:r>
            <a:r>
              <a:rPr lang="en-US" dirty="0" err="1"/>
              <a:t>indat</a:t>
            </a:r>
            <a:r>
              <a:rPr lang="en-US" dirty="0"/>
              <a:t> seed=748 </a:t>
            </a:r>
            <a:r>
              <a:rPr lang="en-US" dirty="0" err="1"/>
              <a:t>nimpute</a:t>
            </a:r>
            <a:r>
              <a:rPr lang="en-US" dirty="0"/>
              <a:t>=6 </a:t>
            </a:r>
            <a:r>
              <a:rPr lang="en-US" dirty="0" smtClean="0"/>
              <a:t>out=</a:t>
            </a:r>
            <a:r>
              <a:rPr lang="en-US" dirty="0" err="1" smtClean="0"/>
              <a:t>outdat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fcs </a:t>
            </a:r>
            <a:r>
              <a:rPr lang="en-US" dirty="0" err="1" smtClean="0"/>
              <a:t>reg</a:t>
            </a:r>
            <a:r>
              <a:rPr lang="en-US" dirty="0" smtClean="0"/>
              <a:t>(Y1=X Y2 Y3);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fcs </a:t>
            </a:r>
            <a:r>
              <a:rPr lang="en-US" dirty="0" err="1"/>
              <a:t>reg</a:t>
            </a:r>
            <a:r>
              <a:rPr lang="en-US" dirty="0"/>
              <a:t>(Y2=X </a:t>
            </a:r>
            <a:r>
              <a:rPr lang="en-US" dirty="0" smtClean="0"/>
              <a:t>Y1 Y3);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fcs </a:t>
            </a:r>
            <a:r>
              <a:rPr lang="en-US" dirty="0" err="1"/>
              <a:t>reg</a:t>
            </a:r>
            <a:r>
              <a:rPr lang="en-US" dirty="0"/>
              <a:t>(Y3=X Y1 Y2); </a:t>
            </a:r>
          </a:p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X Y1 Y2 Y3;  </a:t>
            </a:r>
          </a:p>
          <a:p>
            <a:pPr marL="0" indent="0">
              <a:buNone/>
            </a:pPr>
            <a:r>
              <a:rPr lang="en-US" dirty="0"/>
              <a:t>Run;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126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SAS code (</a:t>
            </a:r>
            <a:r>
              <a:rPr lang="en-US" dirty="0"/>
              <a:t>SMIBS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p</a:t>
            </a:r>
            <a:r>
              <a:rPr lang="en-US" dirty="0" err="1" smtClean="0"/>
              <a:t>roc</a:t>
            </a:r>
            <a:r>
              <a:rPr lang="en-US" dirty="0" smtClean="0"/>
              <a:t> sort data=</a:t>
            </a:r>
            <a:r>
              <a:rPr lang="en-US" dirty="0" err="1" smtClean="0"/>
              <a:t>indat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by ID; </a:t>
            </a:r>
          </a:p>
          <a:p>
            <a:pPr marL="0" indent="0">
              <a:buNone/>
            </a:pPr>
            <a:r>
              <a:rPr lang="en-US" dirty="0"/>
              <a:t>r</a:t>
            </a:r>
            <a:r>
              <a:rPr lang="en-US" dirty="0" smtClean="0"/>
              <a:t>un;</a:t>
            </a:r>
          </a:p>
          <a:p>
            <a:pPr marL="0" indent="0">
              <a:buNone/>
            </a:pPr>
            <a:r>
              <a:rPr lang="en-US" dirty="0" err="1"/>
              <a:t>proc</a:t>
            </a:r>
            <a:r>
              <a:rPr lang="en-US" dirty="0"/>
              <a:t> mi data=</a:t>
            </a:r>
            <a:r>
              <a:rPr lang="en-US" dirty="0" err="1"/>
              <a:t>indat</a:t>
            </a:r>
            <a:r>
              <a:rPr lang="en-US" dirty="0"/>
              <a:t> seed=748 </a:t>
            </a:r>
            <a:r>
              <a:rPr lang="en-US" dirty="0" err="1"/>
              <a:t>nimpute</a:t>
            </a:r>
            <a:r>
              <a:rPr lang="en-US" dirty="0"/>
              <a:t>=6 </a:t>
            </a:r>
            <a:r>
              <a:rPr lang="en-US" dirty="0" smtClean="0"/>
              <a:t>out=</a:t>
            </a:r>
            <a:r>
              <a:rPr lang="en-US" dirty="0" err="1" smtClean="0"/>
              <a:t>outdat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fcs </a:t>
            </a:r>
            <a:r>
              <a:rPr lang="en-US" dirty="0" err="1" smtClean="0"/>
              <a:t>reg</a:t>
            </a:r>
            <a:r>
              <a:rPr lang="en-US" dirty="0" smtClean="0"/>
              <a:t>(Y=T X Z);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fcs </a:t>
            </a:r>
            <a:r>
              <a:rPr lang="en-US" dirty="0" err="1" smtClean="0"/>
              <a:t>reg</a:t>
            </a:r>
            <a:r>
              <a:rPr lang="en-US" dirty="0" smtClean="0"/>
              <a:t>(Z=T X Y);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X </a:t>
            </a:r>
            <a:r>
              <a:rPr lang="en-US" dirty="0" smtClean="0"/>
              <a:t>T Y Z;  </a:t>
            </a:r>
          </a:p>
          <a:p>
            <a:pPr marL="0" indent="0">
              <a:buNone/>
            </a:pPr>
            <a:r>
              <a:rPr lang="en-US" dirty="0" smtClean="0"/>
              <a:t>by ID;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Run;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82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Propensity score weighting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Under MARCD:</a:t>
                </a:r>
              </a:p>
              <a:p>
                <a:pPr lvl="1"/>
                <a:r>
                  <a:rPr lang="en-US" dirty="0" smtClean="0"/>
                  <a:t>Model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=1|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separately </a:t>
                </a:r>
              </a:p>
              <a:p>
                <a:pPr lvl="1"/>
                <a:r>
                  <a:rPr lang="en-US" dirty="0" smtClean="0"/>
                  <a:t>Estimate parameters by using propensity score weighting approach introduced previously. For example, if we are interested in estimating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 smtClean="0"/>
                  <a:t>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−1)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𝑖𝑡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then one can solve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−1)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−1)</m:t>
                                </m:r>
                              </m:sub>
                            </m:sSub>
                          </m:den>
                        </m:f>
                      </m:e>
                    </m:nary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−1)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dirty="0" smtClean="0"/>
                  <a:t> is the estimator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 r="-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74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Propensity score </a:t>
            </a:r>
            <a:r>
              <a:rPr lang="en-US" dirty="0" smtClean="0"/>
              <a:t>weighting 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Under MAR (Monotone missing):</a:t>
                </a:r>
              </a:p>
              <a:p>
                <a:pPr lvl="1"/>
                <a:r>
                  <a:rPr lang="en-US" dirty="0"/>
                  <a:t>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2|1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…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𝑖𝑇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…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−1)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−1)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can be estimated by solving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𝑖𝑡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𝑖𝑡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−1)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𝑖𝑡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</m:e>
                    </m:nary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2|1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−1)</m:t>
                        </m:r>
                      </m:sub>
                    </m:sSub>
                  </m:oMath>
                </a14:m>
                <a:r>
                  <a:rPr lang="en-US" dirty="0" smtClean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𝑖𝑡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−1)</m:t>
                        </m:r>
                      </m:sub>
                    </m:sSub>
                  </m:oMath>
                </a14:m>
                <a:r>
                  <a:rPr lang="en-US" dirty="0" smtClean="0"/>
                  <a:t> as the estimator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…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−1)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−1)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2830" r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078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Propensity score weighting </a:t>
            </a:r>
            <a:r>
              <a:rPr lang="en-US" dirty="0" smtClean="0"/>
              <a:t>(</a:t>
            </a:r>
            <a:r>
              <a:rPr lang="en-US" dirty="0"/>
              <a:t>3</a:t>
            </a:r>
            <a:r>
              <a:rPr lang="en-US" dirty="0" smtClean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Under MAR (Non-monotone </a:t>
                </a:r>
                <a:r>
                  <a:rPr lang="en-US" dirty="0"/>
                  <a:t>missing</a:t>
                </a:r>
                <a:r>
                  <a:rPr lang="en-US" dirty="0" smtClean="0"/>
                  <a:t>):</a:t>
                </a:r>
              </a:p>
              <a:p>
                <a:pPr lvl="1"/>
                <a:r>
                  <a:rPr lang="en-US" dirty="0" smtClean="0"/>
                  <a:t>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…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 smtClean="0"/>
                  <a:t> denotes the set of all possible missing data pattern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…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 can be estimated by </a:t>
                </a:r>
                <a:r>
                  <a:rPr lang="en-US" dirty="0" smtClean="0"/>
                  <a:t>solving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−1)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b>
                                </m:sSub>
                              </m:sub>
                            </m:sSub>
                          </m:den>
                        </m:f>
                      </m:e>
                    </m:nary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−1)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Alternatively, one can model the probability of observing all relevant items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2830" r="-2444" b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4517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(Non-monotone)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Suppose we have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One Missing data patterns for X: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dirty="0" smtClean="0"/>
                  <a:t>, so we only have one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Two </a:t>
                </a:r>
                <a:r>
                  <a:rPr lang="en-US" dirty="0"/>
                  <a:t>Missing data patterns for </a:t>
                </a:r>
                <a:r>
                  <a:rPr lang="en-US" dirty="0" smtClean="0"/>
                  <a:t>X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1,1</m:t>
                        </m:r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</m:oMath>
                </a14:m>
                <a:r>
                  <a:rPr lang="en-US" dirty="0"/>
                  <a:t>, so we </a:t>
                </a:r>
                <a:r>
                  <a:rPr lang="en-US" dirty="0" smtClean="0"/>
                  <a:t>have two models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,(1,0)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and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=1|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(1,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The estimator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1,0)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nary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2,1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nary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1617" r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1190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missing at random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Capture-recapture approach: Chen and Kim (2014)</a:t>
            </a:r>
          </a:p>
          <a:p>
            <a:r>
              <a:rPr lang="en-US" dirty="0" smtClean="0"/>
              <a:t>Several follow-ups approach: Kim and </a:t>
            </a:r>
            <a:r>
              <a:rPr lang="en-US" dirty="0" err="1" smtClean="0"/>
              <a:t>Im</a:t>
            </a:r>
            <a:r>
              <a:rPr lang="en-US" dirty="0" smtClean="0"/>
              <a:t> (2014)</a:t>
            </a:r>
          </a:p>
          <a:p>
            <a:r>
              <a:rPr lang="en-US" dirty="0" smtClean="0"/>
              <a:t>Parametric model approach</a:t>
            </a:r>
          </a:p>
          <a:p>
            <a:r>
              <a:rPr lang="en-US" dirty="0" smtClean="0"/>
              <a:t>Generalized method of moment approach: Wang, Shao and Kim (2014)</a:t>
            </a:r>
          </a:p>
          <a:p>
            <a:r>
              <a:rPr lang="en-US" dirty="0" smtClean="0"/>
              <a:t>Pseudo likelihood approach: Shao and Zhao (2013)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3471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examples (Model)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Sample size: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=500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𝐵𝑒𝑟𝑛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⁡(1+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𝐵𝑒𝑟𝑛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⁡(1+2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𝐵𝑒𝑟𝑛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⁡(1+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⁡(1+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𝐵𝑒𝑟𝑛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⁡(1+2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⁡(1+2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59" t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20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Longitudinal data: collecting data from every sampled subject at multiple time points</a:t>
            </a:r>
          </a:p>
          <a:p>
            <a:r>
              <a:rPr lang="en-US" dirty="0" smtClean="0"/>
              <a:t>Missing data: not all data at every time point has been collected (partial information)</a:t>
            </a:r>
          </a:p>
          <a:p>
            <a:r>
              <a:rPr lang="en-US" dirty="0" smtClean="0"/>
              <a:t>Reasons: </a:t>
            </a:r>
          </a:p>
          <a:p>
            <a:pPr lvl="1"/>
            <a:r>
              <a:rPr lang="en-US" dirty="0" smtClean="0"/>
              <a:t>Equipment error</a:t>
            </a:r>
          </a:p>
          <a:p>
            <a:pPr lvl="1"/>
            <a:r>
              <a:rPr lang="en-US" dirty="0" smtClean="0"/>
              <a:t>Drop out due to sickness, moving and so 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618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Population means: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Regression coefficients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 smtClean="0"/>
                  <a:t> (linear model)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(linear model)</a:t>
                </a:r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(logistic model)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4427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Approach assuming no </a:t>
            </a:r>
            <a:r>
              <a:rPr lang="en-US" dirty="0" err="1" smtClean="0"/>
              <a:t>missingness</a:t>
            </a:r>
            <a:endParaRPr lang="en-US" dirty="0" smtClean="0"/>
          </a:p>
          <a:p>
            <a:r>
              <a:rPr lang="en-US" dirty="0" smtClean="0"/>
              <a:t>Complete </a:t>
            </a:r>
            <a:r>
              <a:rPr lang="en-US" dirty="0"/>
              <a:t>case approach</a:t>
            </a:r>
          </a:p>
          <a:p>
            <a:r>
              <a:rPr lang="en-US" dirty="0"/>
              <a:t>Observed likelihood approach</a:t>
            </a:r>
          </a:p>
          <a:p>
            <a:r>
              <a:rPr lang="en-US" dirty="0"/>
              <a:t>Imputation </a:t>
            </a:r>
            <a:r>
              <a:rPr lang="en-US" dirty="0" smtClean="0"/>
              <a:t>approach (MCMC, SMICE1)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901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missing data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mi</a:t>
            </a:r>
            <a:r>
              <a:rPr lang="en-US" dirty="0"/>
              <a:t> </a:t>
            </a:r>
            <a:r>
              <a:rPr lang="en-US" dirty="0" err="1"/>
              <a:t>nimpute</a:t>
            </a:r>
            <a:r>
              <a:rPr lang="en-US" dirty="0"/>
              <a:t>=</a:t>
            </a:r>
            <a:r>
              <a:rPr lang="en-US" b="1" dirty="0"/>
              <a:t>0</a:t>
            </a:r>
            <a:r>
              <a:rPr lang="en-US" dirty="0"/>
              <a:t> data=indat2;</a:t>
            </a:r>
          </a:p>
          <a:p>
            <a:pPr marL="0" indent="0">
              <a:buNone/>
            </a:pPr>
            <a:r>
              <a:rPr lang="es-ES" dirty="0" err="1"/>
              <a:t>var</a:t>
            </a:r>
            <a:r>
              <a:rPr lang="es-ES" dirty="0"/>
              <a:t> x y1_m y2_m y3_m;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877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missing data </a:t>
            </a:r>
            <a:r>
              <a:rPr lang="en-US" dirty="0" smtClean="0"/>
              <a:t>pattern (2)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77" y="1600200"/>
            <a:ext cx="8589418" cy="449579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6143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assuming no </a:t>
            </a:r>
            <a:r>
              <a:rPr lang="en-US" dirty="0" err="1" smtClean="0"/>
              <a:t>missingness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means</a:t>
            </a:r>
            <a:r>
              <a:rPr lang="en-US" dirty="0"/>
              <a:t> mean </a:t>
            </a:r>
            <a:r>
              <a:rPr lang="en-US" dirty="0" err="1"/>
              <a:t>maxdec</a:t>
            </a:r>
            <a:r>
              <a:rPr lang="en-US" dirty="0"/>
              <a:t>=</a:t>
            </a:r>
            <a:r>
              <a:rPr lang="en-US" b="1" dirty="0"/>
              <a:t>2</a:t>
            </a:r>
            <a:r>
              <a:rPr lang="en-US" dirty="0"/>
              <a:t> data=indat2;</a:t>
            </a:r>
          </a:p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y1 y2 y3;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glm</a:t>
            </a:r>
            <a:r>
              <a:rPr lang="en-US" dirty="0"/>
              <a:t> data=indat2;</a:t>
            </a:r>
          </a:p>
          <a:p>
            <a:pPr marL="0" indent="0">
              <a:buNone/>
            </a:pPr>
            <a:r>
              <a:rPr lang="en-US" dirty="0"/>
              <a:t>model y1=x;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945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 assuming no </a:t>
            </a:r>
            <a:r>
              <a:rPr lang="en-US" dirty="0" err="1" smtClean="0"/>
              <a:t>missingness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glm</a:t>
            </a:r>
            <a:r>
              <a:rPr lang="en-US" dirty="0"/>
              <a:t> data=indat2;</a:t>
            </a:r>
          </a:p>
          <a:p>
            <a:pPr marL="0" indent="0">
              <a:buNone/>
            </a:pPr>
            <a:r>
              <a:rPr lang="en-US" dirty="0"/>
              <a:t>model y2=x y1;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logistic</a:t>
            </a:r>
            <a:r>
              <a:rPr lang="en-US" dirty="0"/>
              <a:t> data=indat2;</a:t>
            </a:r>
          </a:p>
          <a:p>
            <a:pPr marL="0" indent="0">
              <a:buNone/>
            </a:pPr>
            <a:r>
              <a:rPr lang="en-US" dirty="0"/>
              <a:t>class y3;</a:t>
            </a:r>
          </a:p>
          <a:p>
            <a:pPr marL="0" indent="0">
              <a:buNone/>
            </a:pPr>
            <a:r>
              <a:rPr lang="es-ES" dirty="0" err="1"/>
              <a:t>model</a:t>
            </a:r>
            <a:r>
              <a:rPr lang="es-ES" dirty="0"/>
              <a:t> y3(</a:t>
            </a:r>
            <a:r>
              <a:rPr lang="es-ES" dirty="0" err="1"/>
              <a:t>event</a:t>
            </a:r>
            <a:r>
              <a:rPr lang="es-ES" dirty="0"/>
              <a:t>='1')=x y1 y2;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030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 assuming no </a:t>
            </a:r>
            <a:r>
              <a:rPr lang="en-US" dirty="0" err="1"/>
              <a:t>missingness</a:t>
            </a:r>
            <a:r>
              <a:rPr lang="en-US" dirty="0"/>
              <a:t> </a:t>
            </a:r>
            <a:r>
              <a:rPr lang="en-US" dirty="0" smtClean="0"/>
              <a:t>(3)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676400"/>
            <a:ext cx="2458490" cy="1600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057" y="3285241"/>
            <a:ext cx="6763886" cy="198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5969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 assuming no </a:t>
            </a:r>
            <a:r>
              <a:rPr lang="en-US" dirty="0" err="1"/>
              <a:t>missingness</a:t>
            </a:r>
            <a:r>
              <a:rPr lang="en-US" dirty="0"/>
              <a:t> </a:t>
            </a:r>
            <a:r>
              <a:rPr lang="en-US" dirty="0" smtClean="0"/>
              <a:t>(4)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000"/>
            <a:ext cx="5375564" cy="1981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588781"/>
            <a:ext cx="5375564" cy="244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7903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case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means</a:t>
            </a:r>
            <a:r>
              <a:rPr lang="en-US" dirty="0"/>
              <a:t> mean </a:t>
            </a:r>
            <a:r>
              <a:rPr lang="en-US" dirty="0" err="1"/>
              <a:t>maxdec</a:t>
            </a:r>
            <a:r>
              <a:rPr lang="en-US" dirty="0"/>
              <a:t>=</a:t>
            </a:r>
            <a:r>
              <a:rPr lang="en-US" b="1" dirty="0"/>
              <a:t>2</a:t>
            </a:r>
            <a:r>
              <a:rPr lang="en-US" dirty="0"/>
              <a:t> data=indat2;</a:t>
            </a:r>
          </a:p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y1_m y2_m y3_m;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glm</a:t>
            </a:r>
            <a:r>
              <a:rPr lang="en-US" dirty="0"/>
              <a:t> data=indat2;</a:t>
            </a:r>
          </a:p>
          <a:p>
            <a:pPr marL="0" indent="0">
              <a:buNone/>
            </a:pPr>
            <a:r>
              <a:rPr lang="en-US" dirty="0"/>
              <a:t>model y1_m=x;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8234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 case </a:t>
            </a:r>
            <a:r>
              <a:rPr lang="en-US" dirty="0" smtClean="0"/>
              <a:t>approach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glm</a:t>
            </a:r>
            <a:r>
              <a:rPr lang="en-US" dirty="0"/>
              <a:t> data=indat2;</a:t>
            </a:r>
          </a:p>
          <a:p>
            <a:pPr marL="0" indent="0">
              <a:buNone/>
            </a:pPr>
            <a:r>
              <a:rPr lang="en-US" dirty="0"/>
              <a:t>model y2_m=x y1_m;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logistic</a:t>
            </a:r>
            <a:r>
              <a:rPr lang="en-US" dirty="0"/>
              <a:t> data=indat2;</a:t>
            </a:r>
          </a:p>
          <a:p>
            <a:pPr marL="0" indent="0">
              <a:buNone/>
            </a:pPr>
            <a:r>
              <a:rPr lang="en-US" dirty="0"/>
              <a:t>model y3_m=x y1_m y2_m;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301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Woolson</a:t>
            </a:r>
            <a:r>
              <a:rPr lang="en-US" dirty="0" smtClean="0"/>
              <a:t> and Clarke (1984) analyze data from the Muscatine Coronary Risk Factor Study, a longitudinal study of coronary risk factors in schoolchildren</a:t>
            </a:r>
          </a:p>
          <a:p>
            <a:r>
              <a:rPr lang="en-US" dirty="0" smtClean="0"/>
              <a:t>Variables: Gender, Age (no missing), obesity for three rounds of the survey (missing) and so on</a:t>
            </a:r>
          </a:p>
          <a:p>
            <a:r>
              <a:rPr lang="en-US" dirty="0" smtClean="0"/>
              <a:t>Sample size: 4856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166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 case approach </a:t>
            </a:r>
            <a:r>
              <a:rPr lang="en-US" dirty="0" smtClean="0"/>
              <a:t>(3)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417638"/>
            <a:ext cx="2410442" cy="165244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276600"/>
            <a:ext cx="6950666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403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 case approach </a:t>
            </a:r>
            <a:r>
              <a:rPr lang="en-US" dirty="0" smtClean="0"/>
              <a:t>(4)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417638"/>
            <a:ext cx="5660972" cy="214726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572" y="3564903"/>
            <a:ext cx="5791200" cy="254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946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Observed likelihood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  <a:r>
              <a:rPr lang="it-IT" b="1" dirty="0"/>
              <a:t>proc</a:t>
            </a:r>
            <a:r>
              <a:rPr lang="it-IT" dirty="0"/>
              <a:t> </a:t>
            </a:r>
            <a:r>
              <a:rPr lang="it-IT" b="1" dirty="0"/>
              <a:t>mi</a:t>
            </a:r>
            <a:r>
              <a:rPr lang="it-IT" dirty="0"/>
              <a:t> data=indat2 seed=</a:t>
            </a:r>
            <a:r>
              <a:rPr lang="it-IT" b="1" dirty="0"/>
              <a:t>1518971</a:t>
            </a:r>
            <a:r>
              <a:rPr lang="it-IT" dirty="0"/>
              <a:t> simple nimpute=</a:t>
            </a:r>
            <a:r>
              <a:rPr lang="it-IT" b="1" dirty="0"/>
              <a:t>0</a:t>
            </a:r>
            <a:r>
              <a:rPr lang="it-IT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itprint</a:t>
            </a:r>
            <a:r>
              <a:rPr lang="en-US" dirty="0"/>
              <a:t> </a:t>
            </a:r>
            <a:r>
              <a:rPr lang="en-US" dirty="0" err="1"/>
              <a:t>outem</a:t>
            </a:r>
            <a:r>
              <a:rPr lang="en-US" dirty="0"/>
              <a:t>=</a:t>
            </a:r>
            <a:r>
              <a:rPr lang="en-US" dirty="0" err="1"/>
              <a:t>outem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s-ES" dirty="0"/>
              <a:t>      </a:t>
            </a:r>
            <a:r>
              <a:rPr lang="es-ES" dirty="0" err="1"/>
              <a:t>var</a:t>
            </a:r>
            <a:r>
              <a:rPr lang="es-ES" dirty="0"/>
              <a:t> x y1_m y2_m y3_m;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2661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Observed likelihood </a:t>
            </a:r>
            <a:r>
              <a:rPr lang="en-US" dirty="0" smtClean="0"/>
              <a:t>approach (2)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1375711"/>
            <a:ext cx="7676133" cy="456788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708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Imputation approach (MCMC)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mi</a:t>
            </a:r>
            <a:r>
              <a:rPr lang="en-US" dirty="0"/>
              <a:t> data=indat2 seed=</a:t>
            </a:r>
            <a:r>
              <a:rPr lang="en-US" b="1" dirty="0"/>
              <a:t>1518971</a:t>
            </a:r>
            <a:r>
              <a:rPr lang="en-US" dirty="0"/>
              <a:t> </a:t>
            </a:r>
            <a:r>
              <a:rPr lang="en-US" dirty="0" err="1"/>
              <a:t>nimpute</a:t>
            </a:r>
            <a:r>
              <a:rPr lang="en-US" dirty="0"/>
              <a:t>=</a:t>
            </a:r>
            <a:r>
              <a:rPr lang="en-US" b="1" dirty="0"/>
              <a:t>6</a:t>
            </a:r>
            <a:r>
              <a:rPr lang="en-US" dirty="0"/>
              <a:t> out=out_mi1;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mcmc</a:t>
            </a:r>
            <a:r>
              <a:rPr lang="en-US" dirty="0"/>
              <a:t> chain=multiple </a:t>
            </a:r>
            <a:r>
              <a:rPr lang="en-US" dirty="0" err="1"/>
              <a:t>displayinit</a:t>
            </a:r>
            <a:r>
              <a:rPr lang="en-US" dirty="0"/>
              <a:t> initial=</a:t>
            </a:r>
            <a:r>
              <a:rPr lang="en-US" dirty="0" err="1"/>
              <a:t>em</a:t>
            </a:r>
            <a:r>
              <a:rPr lang="en-US" dirty="0"/>
              <a:t>(</a:t>
            </a:r>
            <a:r>
              <a:rPr lang="en-US" dirty="0" err="1"/>
              <a:t>itprint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s-ES" dirty="0"/>
              <a:t>      </a:t>
            </a:r>
            <a:r>
              <a:rPr lang="es-ES" dirty="0" err="1"/>
              <a:t>var</a:t>
            </a:r>
            <a:r>
              <a:rPr lang="es-ES" dirty="0"/>
              <a:t> x y1_m y2_m y3_m;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712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approach (MCMC</a:t>
            </a:r>
            <a:r>
              <a:rPr lang="en-US" dirty="0" smtClean="0"/>
              <a:t>) (2)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0"/>
            <a:ext cx="8382000" cy="457383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843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approach (MCMC)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genmod</a:t>
            </a:r>
            <a:r>
              <a:rPr lang="en-US" dirty="0"/>
              <a:t> data=out_mi1;</a:t>
            </a:r>
          </a:p>
          <a:p>
            <a:pPr marL="0" indent="0">
              <a:buNone/>
            </a:pPr>
            <a:r>
              <a:rPr lang="en-US" dirty="0"/>
              <a:t>       model y1_m= x/</a:t>
            </a:r>
            <a:r>
              <a:rPr lang="en-US" dirty="0" err="1"/>
              <a:t>covb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 by _Imputation_;</a:t>
            </a:r>
          </a:p>
          <a:p>
            <a:pPr marL="0" indent="0">
              <a:buNone/>
            </a:pPr>
            <a:r>
              <a:rPr lang="en-US" dirty="0"/>
              <a:t>       </a:t>
            </a:r>
            <a:r>
              <a:rPr lang="en-US" dirty="0" err="1"/>
              <a:t>ods</a:t>
            </a:r>
            <a:r>
              <a:rPr lang="en-US" dirty="0"/>
              <a:t> output </a:t>
            </a:r>
            <a:r>
              <a:rPr lang="en-US" dirty="0" err="1"/>
              <a:t>ParameterEstimates</a:t>
            </a:r>
            <a:r>
              <a:rPr lang="en-US" dirty="0"/>
              <a:t>=</a:t>
            </a:r>
            <a:r>
              <a:rPr lang="en-US" dirty="0" err="1"/>
              <a:t>gmparms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  </a:t>
            </a:r>
            <a:r>
              <a:rPr lang="en-US" dirty="0" err="1"/>
              <a:t>ParmInfo</a:t>
            </a:r>
            <a:r>
              <a:rPr lang="en-US" dirty="0"/>
              <a:t>=</a:t>
            </a:r>
            <a:r>
              <a:rPr lang="en-US" dirty="0" err="1"/>
              <a:t>gmpinfo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  </a:t>
            </a:r>
            <a:r>
              <a:rPr lang="en-US" dirty="0" err="1"/>
              <a:t>CovB</a:t>
            </a:r>
            <a:r>
              <a:rPr lang="en-US" dirty="0"/>
              <a:t>=</a:t>
            </a:r>
            <a:r>
              <a:rPr lang="en-US" dirty="0" err="1"/>
              <a:t>gmcovb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mianalyze</a:t>
            </a:r>
            <a:r>
              <a:rPr lang="en-US" dirty="0"/>
              <a:t> </a:t>
            </a:r>
            <a:r>
              <a:rPr lang="en-US" dirty="0" err="1"/>
              <a:t>parms</a:t>
            </a:r>
            <a:r>
              <a:rPr lang="en-US" dirty="0"/>
              <a:t>=</a:t>
            </a:r>
            <a:r>
              <a:rPr lang="en-US" dirty="0" err="1"/>
              <a:t>gmparms</a:t>
            </a:r>
            <a:r>
              <a:rPr lang="en-US" dirty="0"/>
              <a:t> </a:t>
            </a:r>
            <a:r>
              <a:rPr lang="en-US" dirty="0" err="1"/>
              <a:t>covb</a:t>
            </a:r>
            <a:r>
              <a:rPr lang="en-US" dirty="0"/>
              <a:t>=</a:t>
            </a:r>
            <a:r>
              <a:rPr lang="en-US" dirty="0" err="1"/>
              <a:t>gmcovb</a:t>
            </a:r>
            <a:r>
              <a:rPr lang="en-US" dirty="0"/>
              <a:t> </a:t>
            </a:r>
            <a:r>
              <a:rPr lang="en-US" dirty="0" err="1"/>
              <a:t>parminfo</a:t>
            </a:r>
            <a:r>
              <a:rPr lang="en-US" dirty="0"/>
              <a:t>=</a:t>
            </a:r>
            <a:r>
              <a:rPr lang="en-US" dirty="0" err="1"/>
              <a:t>gmpinfo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modeleffects</a:t>
            </a:r>
            <a:r>
              <a:rPr lang="en-US" dirty="0"/>
              <a:t> Intercept x;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464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approach (MCMC) </a:t>
            </a:r>
            <a:r>
              <a:rPr lang="en-US" dirty="0" smtClean="0"/>
              <a:t>(4)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76400"/>
            <a:ext cx="8815472" cy="4191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601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</a:t>
            </a:r>
            <a:r>
              <a:rPr lang="en-US" dirty="0" smtClean="0"/>
              <a:t>approach (SMICE)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mi</a:t>
            </a:r>
            <a:r>
              <a:rPr lang="en-US" dirty="0"/>
              <a:t> data=indat2 seed=</a:t>
            </a:r>
            <a:r>
              <a:rPr lang="en-US" b="1" dirty="0"/>
              <a:t>1518971</a:t>
            </a:r>
            <a:r>
              <a:rPr lang="en-US" dirty="0"/>
              <a:t> </a:t>
            </a:r>
            <a:r>
              <a:rPr lang="en-US" dirty="0" err="1"/>
              <a:t>nimpute</a:t>
            </a:r>
            <a:r>
              <a:rPr lang="en-US" dirty="0"/>
              <a:t>=</a:t>
            </a:r>
            <a:r>
              <a:rPr lang="en-US" b="1" dirty="0"/>
              <a:t>6</a:t>
            </a:r>
            <a:r>
              <a:rPr lang="en-US" dirty="0"/>
              <a:t> out=out_mi2;</a:t>
            </a:r>
          </a:p>
          <a:p>
            <a:pPr marL="0" indent="0">
              <a:buNone/>
            </a:pPr>
            <a:r>
              <a:rPr lang="en-US" dirty="0"/>
              <a:t>      class y3_m;</a:t>
            </a:r>
          </a:p>
          <a:p>
            <a:pPr marL="0" indent="0">
              <a:buNone/>
            </a:pPr>
            <a:r>
              <a:rPr lang="en-US" dirty="0"/>
              <a:t>      fcs </a:t>
            </a:r>
            <a:r>
              <a:rPr lang="en-US" dirty="0" err="1"/>
              <a:t>reg</a:t>
            </a:r>
            <a:r>
              <a:rPr lang="en-US" dirty="0"/>
              <a:t>(y1_m=x);</a:t>
            </a:r>
          </a:p>
          <a:p>
            <a:pPr marL="0" indent="0">
              <a:buNone/>
            </a:pPr>
            <a:r>
              <a:rPr lang="en-US" dirty="0"/>
              <a:t>	  fcs </a:t>
            </a:r>
            <a:r>
              <a:rPr lang="en-US" dirty="0" err="1"/>
              <a:t>reg</a:t>
            </a:r>
            <a:r>
              <a:rPr lang="en-US" dirty="0"/>
              <a:t>(y2_m=x y1_m);</a:t>
            </a:r>
          </a:p>
          <a:p>
            <a:pPr marL="0" indent="0">
              <a:buNone/>
            </a:pPr>
            <a:r>
              <a:rPr lang="en-US" dirty="0"/>
              <a:t>	  fcs logistic(y3_m=x y1_m y2_m);</a:t>
            </a:r>
          </a:p>
          <a:p>
            <a:pPr marL="0" indent="0">
              <a:buNone/>
            </a:pPr>
            <a:r>
              <a:rPr lang="es-ES" dirty="0"/>
              <a:t>      </a:t>
            </a:r>
            <a:r>
              <a:rPr lang="es-ES" dirty="0" err="1"/>
              <a:t>var</a:t>
            </a:r>
            <a:r>
              <a:rPr lang="es-ES" dirty="0"/>
              <a:t> x y1_m y2_m y3_m;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409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approach (SMICE</a:t>
            </a:r>
            <a:r>
              <a:rPr lang="en-US" dirty="0" smtClean="0"/>
              <a:t>) (2)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443" y="1524000"/>
            <a:ext cx="8987681" cy="41148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891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Example(2)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09" y="1599648"/>
            <a:ext cx="7650987" cy="69928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18571"/>
            <a:ext cx="8122921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793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approach (SMICE)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univariate</a:t>
            </a:r>
            <a:r>
              <a:rPr lang="en-US" dirty="0"/>
              <a:t> data=out_mi2 </a:t>
            </a:r>
            <a:r>
              <a:rPr lang="en-US" dirty="0" err="1"/>
              <a:t>noprint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var</a:t>
            </a:r>
            <a:r>
              <a:rPr lang="en-US" dirty="0"/>
              <a:t> y1_m y2_m y3_m;</a:t>
            </a:r>
          </a:p>
          <a:p>
            <a:pPr marL="0" indent="0">
              <a:buNone/>
            </a:pPr>
            <a:r>
              <a:rPr lang="en-US" dirty="0"/>
              <a:t>      output out=</a:t>
            </a:r>
            <a:r>
              <a:rPr lang="en-US" dirty="0" err="1"/>
              <a:t>outuni</a:t>
            </a:r>
            <a:r>
              <a:rPr lang="en-US" dirty="0"/>
              <a:t> mean=y1_m y2_m y3_m</a:t>
            </a:r>
          </a:p>
          <a:p>
            <a:pPr marL="0" indent="0">
              <a:buNone/>
            </a:pPr>
            <a:r>
              <a:rPr lang="en-US" dirty="0"/>
              <a:t>                        </a:t>
            </a:r>
            <a:r>
              <a:rPr lang="en-US" dirty="0" err="1"/>
              <a:t>stderr</a:t>
            </a:r>
            <a:r>
              <a:rPr lang="en-US" dirty="0"/>
              <a:t>=sy1_m sy2_m sy3_m;</a:t>
            </a:r>
          </a:p>
          <a:p>
            <a:pPr marL="0" indent="0">
              <a:buNone/>
            </a:pPr>
            <a:r>
              <a:rPr lang="en-US" dirty="0"/>
              <a:t>      by _Imputation_;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mianalyze</a:t>
            </a:r>
            <a:r>
              <a:rPr lang="en-US" dirty="0"/>
              <a:t> data=</a:t>
            </a:r>
            <a:r>
              <a:rPr lang="en-US" dirty="0" err="1"/>
              <a:t>outuni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modeleffects</a:t>
            </a:r>
            <a:r>
              <a:rPr lang="en-US" dirty="0"/>
              <a:t> y1_m y2_m y3_m;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stderr</a:t>
            </a:r>
            <a:r>
              <a:rPr lang="en-US" dirty="0"/>
              <a:t> sy1_m sy2_m sy3_m;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227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approach (SMICE) </a:t>
            </a:r>
            <a:r>
              <a:rPr lang="en-US" dirty="0" smtClean="0"/>
              <a:t>(4)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42" y="1524000"/>
            <a:ext cx="8504331" cy="4267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977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approach (SMICE) </a:t>
            </a:r>
            <a:r>
              <a:rPr lang="en-US" dirty="0" smtClean="0"/>
              <a:t>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genmod</a:t>
            </a:r>
            <a:r>
              <a:rPr lang="en-US" dirty="0"/>
              <a:t> data=out_mi2;</a:t>
            </a:r>
          </a:p>
          <a:p>
            <a:pPr marL="0" indent="0">
              <a:buNone/>
            </a:pPr>
            <a:r>
              <a:rPr lang="en-US" dirty="0"/>
              <a:t>       model y1_m= x/</a:t>
            </a:r>
            <a:r>
              <a:rPr lang="en-US" dirty="0" err="1"/>
              <a:t>covb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 by _Imputation_;</a:t>
            </a:r>
          </a:p>
          <a:p>
            <a:pPr marL="0" indent="0">
              <a:buNone/>
            </a:pPr>
            <a:r>
              <a:rPr lang="en-US" dirty="0"/>
              <a:t>       </a:t>
            </a:r>
            <a:r>
              <a:rPr lang="en-US" dirty="0" err="1"/>
              <a:t>ods</a:t>
            </a:r>
            <a:r>
              <a:rPr lang="en-US" dirty="0"/>
              <a:t> output </a:t>
            </a:r>
            <a:r>
              <a:rPr lang="en-US" dirty="0" err="1"/>
              <a:t>ParameterEstimates</a:t>
            </a:r>
            <a:r>
              <a:rPr lang="en-US" dirty="0"/>
              <a:t>=</a:t>
            </a:r>
            <a:r>
              <a:rPr lang="en-US" dirty="0" err="1"/>
              <a:t>gmparms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  </a:t>
            </a:r>
            <a:r>
              <a:rPr lang="en-US" dirty="0" err="1"/>
              <a:t>ParmInfo</a:t>
            </a:r>
            <a:r>
              <a:rPr lang="en-US" dirty="0"/>
              <a:t>=</a:t>
            </a:r>
            <a:r>
              <a:rPr lang="en-US" dirty="0" err="1"/>
              <a:t>gmpinfo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  </a:t>
            </a:r>
            <a:r>
              <a:rPr lang="en-US" dirty="0" err="1"/>
              <a:t>CovB</a:t>
            </a:r>
            <a:r>
              <a:rPr lang="en-US" dirty="0"/>
              <a:t>=</a:t>
            </a:r>
            <a:r>
              <a:rPr lang="en-US" dirty="0" err="1"/>
              <a:t>gmcovb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mianalyze</a:t>
            </a:r>
            <a:r>
              <a:rPr lang="en-US" dirty="0"/>
              <a:t> </a:t>
            </a:r>
            <a:r>
              <a:rPr lang="en-US" dirty="0" err="1"/>
              <a:t>parms</a:t>
            </a:r>
            <a:r>
              <a:rPr lang="en-US" dirty="0"/>
              <a:t>=</a:t>
            </a:r>
            <a:r>
              <a:rPr lang="en-US" dirty="0" err="1"/>
              <a:t>gmparms</a:t>
            </a:r>
            <a:r>
              <a:rPr lang="en-US" dirty="0"/>
              <a:t> </a:t>
            </a:r>
            <a:r>
              <a:rPr lang="en-US" dirty="0" err="1"/>
              <a:t>covb</a:t>
            </a:r>
            <a:r>
              <a:rPr lang="en-US" dirty="0"/>
              <a:t>=</a:t>
            </a:r>
            <a:r>
              <a:rPr lang="en-US" dirty="0" err="1"/>
              <a:t>gmcovb</a:t>
            </a:r>
            <a:r>
              <a:rPr lang="en-US" dirty="0"/>
              <a:t> </a:t>
            </a:r>
            <a:r>
              <a:rPr lang="en-US" dirty="0" err="1"/>
              <a:t>parminfo</a:t>
            </a:r>
            <a:r>
              <a:rPr lang="en-US" dirty="0"/>
              <a:t>=</a:t>
            </a:r>
            <a:r>
              <a:rPr lang="en-US" dirty="0" err="1"/>
              <a:t>gmpinfo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modeleffects</a:t>
            </a:r>
            <a:r>
              <a:rPr lang="en-US" dirty="0"/>
              <a:t> Intercept x;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441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Imputation approach (SMICE) </a:t>
            </a:r>
            <a:r>
              <a:rPr lang="en-US" dirty="0" smtClean="0"/>
              <a:t>(6)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05" y="1600200"/>
            <a:ext cx="7811590" cy="411479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7940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S. Chen and J. K. Kim. (2014). Two-phase sampling for propensity score estimation in self-selected samples. </a:t>
            </a:r>
            <a:r>
              <a:rPr lang="en-US" i="1" dirty="0"/>
              <a:t>The Annals of Applied Statistics</a:t>
            </a:r>
            <a:r>
              <a:rPr lang="en-US" dirty="0"/>
              <a:t>. </a:t>
            </a:r>
            <a:r>
              <a:rPr lang="en-US" b="1" dirty="0"/>
              <a:t>3</a:t>
            </a:r>
            <a:r>
              <a:rPr lang="en-US" dirty="0"/>
              <a:t>, </a:t>
            </a:r>
            <a:r>
              <a:rPr lang="en-US" dirty="0" smtClean="0"/>
              <a:t>1492-1515</a:t>
            </a:r>
          </a:p>
          <a:p>
            <a:r>
              <a:rPr lang="en-US" dirty="0"/>
              <a:t>Kim, J.K. and </a:t>
            </a:r>
            <a:r>
              <a:rPr lang="en-US" dirty="0" err="1"/>
              <a:t>Im</a:t>
            </a:r>
            <a:r>
              <a:rPr lang="en-US" dirty="0"/>
              <a:t>, J. (2014</a:t>
            </a:r>
            <a:r>
              <a:rPr lang="en-US" dirty="0" smtClean="0"/>
              <a:t>). Propensity score </a:t>
            </a:r>
            <a:r>
              <a:rPr lang="en-US" dirty="0" err="1" smtClean="0"/>
              <a:t>weithing</a:t>
            </a:r>
            <a:r>
              <a:rPr lang="en-US" dirty="0" smtClean="0"/>
              <a:t> adjustment with several follow-ups, </a:t>
            </a:r>
            <a:r>
              <a:rPr lang="en-US" i="1" dirty="0" err="1"/>
              <a:t>Biometrika</a:t>
            </a:r>
            <a:r>
              <a:rPr lang="en-US" dirty="0"/>
              <a:t> </a:t>
            </a:r>
            <a:r>
              <a:rPr lang="en-US" b="1" dirty="0"/>
              <a:t>101</a:t>
            </a:r>
            <a:r>
              <a:rPr lang="en-US" dirty="0"/>
              <a:t>, </a:t>
            </a:r>
            <a:r>
              <a:rPr lang="en-US" dirty="0" smtClean="0"/>
              <a:t>439-448 </a:t>
            </a:r>
          </a:p>
          <a:p>
            <a:r>
              <a:rPr lang="en-US" dirty="0"/>
              <a:t>Jun Shao and </a:t>
            </a:r>
            <a:r>
              <a:rPr lang="en-US" dirty="0" err="1"/>
              <a:t>Jiwei</a:t>
            </a:r>
            <a:r>
              <a:rPr lang="en-US" dirty="0"/>
              <a:t> Zhao (2013) Estimation in longitudinal studies with </a:t>
            </a:r>
            <a:r>
              <a:rPr lang="en-US" dirty="0" err="1"/>
              <a:t>nonignorable</a:t>
            </a:r>
            <a:r>
              <a:rPr lang="en-US" dirty="0"/>
              <a:t> dropout. </a:t>
            </a:r>
            <a:r>
              <a:rPr lang="en-US" i="1" dirty="0"/>
              <a:t>Statistics and Its Interface</a:t>
            </a:r>
            <a:r>
              <a:rPr lang="en-US" dirty="0"/>
              <a:t> </a:t>
            </a:r>
            <a:r>
              <a:rPr lang="en-US" b="1" dirty="0"/>
              <a:t>6</a:t>
            </a:r>
            <a:r>
              <a:rPr lang="en-US" dirty="0"/>
              <a:t>: 303-313</a:t>
            </a:r>
          </a:p>
          <a:p>
            <a:r>
              <a:rPr lang="en-US" dirty="0" smtClean="0"/>
              <a:t>Vidrine</a:t>
            </a:r>
            <a:r>
              <a:rPr lang="en-US" dirty="0"/>
              <a:t>, D., Frank, S., </a:t>
            </a:r>
            <a:r>
              <a:rPr lang="en-US" dirty="0" err="1"/>
              <a:t>Savin</a:t>
            </a:r>
            <a:r>
              <a:rPr lang="en-US" dirty="0"/>
              <a:t>, M. Waters, A., Li, Y. and Chen, S. (2017). HIV Diagnosis and Disease Progression: A Teachable Moment for Smoking Cessation? Submitted to</a:t>
            </a:r>
            <a:r>
              <a:rPr lang="en-US" i="1" dirty="0"/>
              <a:t> American Journal of Public </a:t>
            </a:r>
            <a:r>
              <a:rPr lang="en-US" i="1" dirty="0" smtClean="0"/>
              <a:t>Health</a:t>
            </a:r>
          </a:p>
          <a:p>
            <a:r>
              <a:rPr lang="en-US" dirty="0"/>
              <a:t>Wang, S., Shao, J. and Kim, J.K. (2014</a:t>
            </a:r>
            <a:r>
              <a:rPr lang="en-US" dirty="0" smtClean="0"/>
              <a:t>). An instrument variable approach for identification and estimation with </a:t>
            </a:r>
            <a:r>
              <a:rPr lang="en-US" dirty="0" err="1" smtClean="0"/>
              <a:t>nonignorable</a:t>
            </a:r>
            <a:r>
              <a:rPr lang="en-US" dirty="0" smtClean="0"/>
              <a:t> nonresponse. </a:t>
            </a:r>
            <a:r>
              <a:rPr lang="en-US" i="1" dirty="0" err="1" smtClean="0"/>
              <a:t>Statistica</a:t>
            </a:r>
            <a:r>
              <a:rPr lang="en-US" i="1" dirty="0" smtClean="0"/>
              <a:t> </a:t>
            </a:r>
            <a:r>
              <a:rPr lang="en-US" i="1" dirty="0" err="1"/>
              <a:t>Sinic</a:t>
            </a:r>
            <a:r>
              <a:rPr lang="en-US" dirty="0" err="1"/>
              <a:t>a</a:t>
            </a:r>
            <a:r>
              <a:rPr lang="en-US" dirty="0"/>
              <a:t> </a:t>
            </a:r>
            <a:r>
              <a:rPr lang="en-US" b="1" dirty="0"/>
              <a:t>24</a:t>
            </a:r>
            <a:r>
              <a:rPr lang="en-US" dirty="0"/>
              <a:t>, 1097-1116</a:t>
            </a:r>
            <a:endParaRPr lang="en-US" dirty="0" smtClean="0"/>
          </a:p>
          <a:p>
            <a:r>
              <a:rPr lang="en-US" dirty="0" err="1" smtClean="0"/>
              <a:t>Woolson</a:t>
            </a:r>
            <a:r>
              <a:rPr lang="en-US" dirty="0" smtClean="0"/>
              <a:t>, R. F. and Clarke, W. R. (1984). Analysis of categorical incomplete longitudinal data, </a:t>
            </a:r>
            <a:r>
              <a:rPr lang="en-US" i="1" dirty="0" smtClean="0"/>
              <a:t>JRSSA</a:t>
            </a:r>
            <a:r>
              <a:rPr lang="en-US" dirty="0" smtClean="0"/>
              <a:t>, </a:t>
            </a:r>
            <a:r>
              <a:rPr lang="en-US" b="1" dirty="0" smtClean="0"/>
              <a:t>147</a:t>
            </a:r>
            <a:r>
              <a:rPr lang="en-US" dirty="0" smtClean="0"/>
              <a:t>, 87-99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55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Paper ‘HIV Diagnosis and Disease Progression: A Teachable Moment for Smoking Cessation?’ by Vidrine et al. (2017)</a:t>
            </a:r>
          </a:p>
          <a:p>
            <a:r>
              <a:rPr lang="en-US" dirty="0" smtClean="0"/>
              <a:t>Objectives: </a:t>
            </a:r>
            <a:r>
              <a:rPr lang="en-US" dirty="0"/>
              <a:t>To assess the relationship between intention to quit smoking and cessation over the 12 month period with the initiation of HIV care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25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Population: </a:t>
            </a:r>
            <a:r>
              <a:rPr lang="en-US" dirty="0"/>
              <a:t>Patients initiating HIV care were enrolled (n=378) in a 12-month prospective observational </a:t>
            </a:r>
            <a:r>
              <a:rPr lang="en-US" dirty="0" smtClean="0"/>
              <a:t>study </a:t>
            </a:r>
          </a:p>
          <a:p>
            <a:r>
              <a:rPr lang="en-US" dirty="0" smtClean="0"/>
              <a:t>Data collection: Audio </a:t>
            </a:r>
            <a:r>
              <a:rPr lang="en-US" dirty="0"/>
              <a:t>computer-assisted self-interviews were conducted at baseline, 3, 6, 9, and 12 months post-enrollment, and HIV-related data were collected from electronic medical </a:t>
            </a:r>
            <a:r>
              <a:rPr lang="en-US" dirty="0" smtClean="0"/>
              <a:t>records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86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Variables of interest: intention to quit smoking, self-report 7-day smoking abstinence (with biochemical verification) and stage of HIV</a:t>
            </a:r>
          </a:p>
          <a:p>
            <a:r>
              <a:rPr lang="en-US" dirty="0" smtClean="0"/>
              <a:t>Demographic variables: </a:t>
            </a:r>
            <a:r>
              <a:rPr lang="en-US" dirty="0"/>
              <a:t>age at study entry, gender identity, race/ethnicity, education, work status, route of HIV transmission, and drug/alcohol </a:t>
            </a:r>
            <a:r>
              <a:rPr lang="en-US" dirty="0" smtClean="0"/>
              <a:t>use</a:t>
            </a:r>
          </a:p>
          <a:p>
            <a:r>
              <a:rPr lang="en-US" dirty="0"/>
              <a:t>Psychosocial </a:t>
            </a:r>
            <a:r>
              <a:rPr lang="en-US" dirty="0" smtClean="0"/>
              <a:t>variables: depressive </a:t>
            </a:r>
            <a:r>
              <a:rPr lang="en-US" dirty="0"/>
              <a:t>symptoms, affect, social support, and nicotine dependence.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8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SMICE, Linear and generalized linear mixed models have been used</a:t>
            </a:r>
          </a:p>
          <a:p>
            <a:r>
              <a:rPr lang="en-US" dirty="0"/>
              <a:t>Conclusions: HIV treatment initiation appears to be associated with increases in intention to quit smoking and smoking cessation, thus serve as a potential teachable moment for smoking </a:t>
            </a:r>
            <a:r>
              <a:rPr lang="en-US" dirty="0" smtClean="0"/>
              <a:t>cessation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1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39080</TotalTime>
  <Words>1505</Words>
  <Application>Microsoft Office PowerPoint</Application>
  <PresentationFormat>On-screen Show (4:3)</PresentationFormat>
  <Paragraphs>341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Arial</vt:lpstr>
      <vt:lpstr>Calibri</vt:lpstr>
      <vt:lpstr>Cambria Math</vt:lpstr>
      <vt:lpstr>Office Theme</vt:lpstr>
      <vt:lpstr>Session 5: Longitudinal data with missing values</vt:lpstr>
      <vt:lpstr>Outline</vt:lpstr>
      <vt:lpstr>Introduction</vt:lpstr>
      <vt:lpstr>Example</vt:lpstr>
      <vt:lpstr>Example(2)</vt:lpstr>
      <vt:lpstr>Example (3)</vt:lpstr>
      <vt:lpstr>Example (4)</vt:lpstr>
      <vt:lpstr>Example (5)</vt:lpstr>
      <vt:lpstr>Example (6)</vt:lpstr>
      <vt:lpstr>Notations</vt:lpstr>
      <vt:lpstr>Missing Mechanism</vt:lpstr>
      <vt:lpstr>Assumptions</vt:lpstr>
      <vt:lpstr>Complete case approach</vt:lpstr>
      <vt:lpstr>Observed likelihood approach</vt:lpstr>
      <vt:lpstr>SAS procedure</vt:lpstr>
      <vt:lpstr>Imputation approach</vt:lpstr>
      <vt:lpstr>Imputation approach (2)</vt:lpstr>
      <vt:lpstr>Imputation approach (4)</vt:lpstr>
      <vt:lpstr>Imputation approach (5)</vt:lpstr>
      <vt:lpstr>SAS code (MCMC)</vt:lpstr>
      <vt:lpstr>SAS code (SMICE1)</vt:lpstr>
      <vt:lpstr>SAS code (SMICE2)</vt:lpstr>
      <vt:lpstr>SAS code (SMIBS)</vt:lpstr>
      <vt:lpstr>Propensity score weighting</vt:lpstr>
      <vt:lpstr>Propensity score weighting (2)</vt:lpstr>
      <vt:lpstr>Propensity score weighting (3)</vt:lpstr>
      <vt:lpstr>Example (Non-monotone)</vt:lpstr>
      <vt:lpstr>Not missing at random</vt:lpstr>
      <vt:lpstr>Computational examples (Model)</vt:lpstr>
      <vt:lpstr>Parameters</vt:lpstr>
      <vt:lpstr>Approaches</vt:lpstr>
      <vt:lpstr>Check missing data pattern</vt:lpstr>
      <vt:lpstr>Check missing data pattern (2)</vt:lpstr>
      <vt:lpstr>Approach assuming no missingness</vt:lpstr>
      <vt:lpstr>Approach assuming no missingness (2)</vt:lpstr>
      <vt:lpstr>Approach assuming no missingness (3)</vt:lpstr>
      <vt:lpstr>Approach assuming no missingness (4)</vt:lpstr>
      <vt:lpstr>Complete case approach</vt:lpstr>
      <vt:lpstr>Complete case approach (2)</vt:lpstr>
      <vt:lpstr>Complete case approach (3)</vt:lpstr>
      <vt:lpstr>Complete case approach (4)</vt:lpstr>
      <vt:lpstr>Observed likelihood approach</vt:lpstr>
      <vt:lpstr>Observed likelihood approach (2)</vt:lpstr>
      <vt:lpstr>Imputation approach (MCMC)</vt:lpstr>
      <vt:lpstr>Imputation approach (MCMC) (2)</vt:lpstr>
      <vt:lpstr>Imputation approach (MCMC) (3)</vt:lpstr>
      <vt:lpstr>Imputation approach (MCMC) (4)</vt:lpstr>
      <vt:lpstr>Imputation approach (SMICE)</vt:lpstr>
      <vt:lpstr>Imputation approach (SMICE) (2)</vt:lpstr>
      <vt:lpstr>Imputation approach (SMICE) (3)</vt:lpstr>
      <vt:lpstr>Imputation approach (SMICE) (4)</vt:lpstr>
      <vt:lpstr>Imputation approach (SMICE) (5)</vt:lpstr>
      <vt:lpstr>Imputation approach (SMICE) (6)</vt:lpstr>
      <vt:lpstr>References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Bratzler, Dale W (HSC)</dc:creator>
  <cp:lastModifiedBy>Chen, Sixia   (HSC)</cp:lastModifiedBy>
  <cp:revision>590</cp:revision>
  <dcterms:created xsi:type="dcterms:W3CDTF">2011-07-15T15:09:17Z</dcterms:created>
  <dcterms:modified xsi:type="dcterms:W3CDTF">2017-06-12T13:50:59Z</dcterms:modified>
</cp:coreProperties>
</file>