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  <p:sldId id="263" r:id="rId10"/>
    <p:sldId id="264" r:id="rId11"/>
    <p:sldId id="267" r:id="rId12"/>
    <p:sldId id="269" r:id="rId13"/>
    <p:sldId id="270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638"/>
    <a:srgbClr val="E2D6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1286" y="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8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2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9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2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4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0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236056"/>
            <a:ext cx="1885950" cy="62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4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 Short Course</a:t>
            </a:r>
            <a:br>
              <a:rPr lang="en-US" dirty="0" smtClean="0"/>
            </a:br>
            <a:r>
              <a:rPr lang="en-US" sz="3600" dirty="0" smtClean="0"/>
              <a:t>Session 4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Daniel Zhao, PhD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Sixia Chen, PhD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Department of Biostatistics and Epidemiology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College of Public Health, OUHSC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9</a:t>
            </a:r>
            <a:r>
              <a:rPr lang="en-US" sz="2600" dirty="0" smtClean="0">
                <a:solidFill>
                  <a:schemeClr val="tx1"/>
                </a:solidFill>
              </a:rPr>
              <a:t>/16/2020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8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distributions </a:t>
            </a:r>
            <a:r>
              <a:rPr lang="en-US" dirty="0" smtClean="0"/>
              <a:t>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random sample with replacement:</a:t>
            </a:r>
          </a:p>
          <a:p>
            <a:pPr lvl="1"/>
            <a:r>
              <a:rPr lang="en-US" dirty="0" smtClean="0"/>
              <a:t>sample(</a:t>
            </a:r>
            <a:r>
              <a:rPr lang="en-US" dirty="0" err="1" smtClean="0"/>
              <a:t>x,size,replace</a:t>
            </a:r>
            <a:r>
              <a:rPr lang="en-US" dirty="0" smtClean="0"/>
              <a:t>=T) #size: number of </a:t>
            </a:r>
            <a:r>
              <a:rPr lang="en-US" dirty="0" err="1" smtClean="0"/>
              <a:t>obs</a:t>
            </a:r>
            <a:r>
              <a:rPr lang="en-US" dirty="0" smtClean="0"/>
              <a:t> to be drawn</a:t>
            </a:r>
          </a:p>
          <a:p>
            <a:r>
              <a:rPr lang="en-US" dirty="0" smtClean="0"/>
              <a:t>Simple random sample without replacement:</a:t>
            </a:r>
          </a:p>
          <a:p>
            <a:pPr lvl="1"/>
            <a:r>
              <a:rPr lang="en-US" dirty="0" smtClean="0"/>
              <a:t>sample(</a:t>
            </a:r>
            <a:r>
              <a:rPr lang="en-US" dirty="0" err="1" smtClean="0"/>
              <a:t>x,size,replace</a:t>
            </a:r>
            <a:r>
              <a:rPr lang="en-US" dirty="0" smtClean="0"/>
              <a:t>=F)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37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Mean: mean(</a:t>
            </a:r>
            <a:r>
              <a:rPr lang="en-US" dirty="0" err="1" smtClean="0"/>
              <a:t>x,trim</a:t>
            </a:r>
            <a:r>
              <a:rPr lang="en-US" dirty="0" smtClean="0"/>
              <a:t>=0,na.rm=F)</a:t>
            </a:r>
          </a:p>
          <a:p>
            <a:r>
              <a:rPr lang="en-US" dirty="0" smtClean="0"/>
              <a:t>Variance: </a:t>
            </a:r>
            <a:r>
              <a:rPr lang="en-US" dirty="0" err="1" smtClean="0"/>
              <a:t>var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Standard deviation: </a:t>
            </a:r>
            <a:r>
              <a:rPr lang="en-US" dirty="0" err="1" smtClean="0"/>
              <a:t>sd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Quantile: quantile(</a:t>
            </a:r>
            <a:r>
              <a:rPr lang="en-US" dirty="0" err="1" smtClean="0"/>
              <a:t>x,probs</a:t>
            </a:r>
            <a:r>
              <a:rPr lang="en-US" dirty="0" smtClean="0"/>
              <a:t>=c(0.1,0.5))</a:t>
            </a:r>
          </a:p>
          <a:p>
            <a:r>
              <a:rPr lang="en-US" dirty="0" smtClean="0"/>
              <a:t>Median: median()</a:t>
            </a:r>
          </a:p>
          <a:p>
            <a:r>
              <a:rPr lang="en-US" dirty="0" smtClean="0"/>
              <a:t>Inter quantile range: IQR()</a:t>
            </a:r>
          </a:p>
        </p:txBody>
      </p:sp>
    </p:spTree>
    <p:extLst>
      <p:ext uri="{BB962C8B-B14F-4D97-AF65-F5344CB8AC3E}">
        <p14:creationId xmlns:p14="http://schemas.microsoft.com/office/powerpoint/2010/main" val="1046963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  <a:r>
              <a:rPr lang="en-US" dirty="0" smtClean="0"/>
              <a:t>Statistics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Maximum value: max()</a:t>
            </a:r>
          </a:p>
          <a:p>
            <a:r>
              <a:rPr lang="en-US" dirty="0"/>
              <a:t>Minimum value: min()</a:t>
            </a:r>
          </a:p>
          <a:p>
            <a:r>
              <a:rPr lang="en-US" dirty="0"/>
              <a:t>General summary statistics: summary()</a:t>
            </a:r>
          </a:p>
          <a:p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#covariance between x and y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or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#correlation between x and y</a:t>
            </a:r>
          </a:p>
          <a:p>
            <a:r>
              <a:rPr lang="en-US" dirty="0" smtClean="0"/>
              <a:t>Order statistics: sort(x)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14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tests (t tests)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t.test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=</a:t>
            </a:r>
            <a:r>
              <a:rPr lang="en-US" dirty="0" err="1" smtClean="0"/>
              <a:t>NULL,alternative</a:t>
            </a:r>
            <a:r>
              <a:rPr lang="en-US" dirty="0" smtClean="0"/>
              <a:t>=c(“</a:t>
            </a:r>
            <a:r>
              <a:rPr lang="en-US" dirty="0" err="1" smtClean="0"/>
              <a:t>two.sided”,”less”,”greater</a:t>
            </a:r>
            <a:r>
              <a:rPr lang="en-US" dirty="0" smtClean="0"/>
              <a:t>”),mu=0,paired=</a:t>
            </a:r>
            <a:r>
              <a:rPr lang="en-US" dirty="0" err="1" smtClean="0"/>
              <a:t>FALSE,var.equal</a:t>
            </a:r>
            <a:r>
              <a:rPr lang="en-US" dirty="0" smtClean="0"/>
              <a:t>=</a:t>
            </a:r>
            <a:r>
              <a:rPr lang="en-US" dirty="0" err="1" smtClean="0"/>
              <a:t>FALSE,conf.level</a:t>
            </a:r>
            <a:r>
              <a:rPr lang="en-US" dirty="0" smtClean="0"/>
              <a:t>=0.95,…) </a:t>
            </a:r>
          </a:p>
          <a:p>
            <a:pPr marL="0" indent="0">
              <a:buNone/>
            </a:pPr>
            <a:r>
              <a:rPr lang="en-US" dirty="0" smtClean="0"/>
              <a:t>#x: a (non-empty) numeric vector</a:t>
            </a:r>
          </a:p>
          <a:p>
            <a:pPr marL="0" indent="0">
              <a:buNone/>
            </a:pPr>
            <a:r>
              <a:rPr lang="en-US" dirty="0" smtClean="0"/>
              <a:t>#y: an optional (non-empty) numeric vector</a:t>
            </a:r>
          </a:p>
          <a:p>
            <a:pPr marL="0" indent="0">
              <a:buNone/>
            </a:pPr>
            <a:r>
              <a:rPr lang="en-US" dirty="0" smtClean="0"/>
              <a:t>#alternative: type of hypothesis</a:t>
            </a:r>
          </a:p>
          <a:p>
            <a:pPr marL="0" indent="0">
              <a:buNone/>
            </a:pPr>
            <a:r>
              <a:rPr lang="en-US" dirty="0" smtClean="0"/>
              <a:t>#mu: true value of the mean or difference</a:t>
            </a:r>
          </a:p>
          <a:p>
            <a:pPr marL="0" indent="0">
              <a:buNone/>
            </a:pPr>
            <a:r>
              <a:rPr lang="en-US" dirty="0" smtClean="0"/>
              <a:t>#paired: paired t test or not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var.equal</a:t>
            </a:r>
            <a:r>
              <a:rPr lang="en-US" dirty="0" smtClean="0"/>
              <a:t>: assume equal variance or not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conf.level</a:t>
            </a:r>
            <a:r>
              <a:rPr lang="en-US" dirty="0" smtClean="0"/>
              <a:t>: confidence level of interval</a:t>
            </a:r>
          </a:p>
        </p:txBody>
      </p:sp>
    </p:spTree>
    <p:extLst>
      <p:ext uri="{BB962C8B-B14F-4D97-AF65-F5344CB8AC3E}">
        <p14:creationId xmlns:p14="http://schemas.microsoft.com/office/powerpoint/2010/main" val="4155138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tests (One sample)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x&lt;-</a:t>
            </a:r>
            <a:r>
              <a:rPr lang="en-US" dirty="0" err="1" smtClean="0"/>
              <a:t>rnorm</a:t>
            </a:r>
            <a:r>
              <a:rPr lang="en-US" dirty="0" smtClean="0"/>
              <a:t>(100); y</a:t>
            </a:r>
            <a:r>
              <a:rPr lang="en-US" dirty="0"/>
              <a:t>&lt;-</a:t>
            </a:r>
            <a:r>
              <a:rPr lang="en-US" dirty="0" err="1"/>
              <a:t>rnorm</a:t>
            </a:r>
            <a:r>
              <a:rPr lang="en-US" dirty="0"/>
              <a:t>(200,mean=1,sd=1</a:t>
            </a:r>
            <a:r>
              <a:rPr lang="en-US" dirty="0" smtClean="0"/>
              <a:t>)</a:t>
            </a:r>
          </a:p>
          <a:p>
            <a:r>
              <a:rPr lang="en-US" dirty="0" err="1"/>
              <a:t>t.test</a:t>
            </a:r>
            <a:r>
              <a:rPr lang="en-US" dirty="0"/>
              <a:t>(</a:t>
            </a:r>
            <a:r>
              <a:rPr lang="en-US" dirty="0" err="1"/>
              <a:t>y,mu</a:t>
            </a:r>
            <a:r>
              <a:rPr lang="en-US" dirty="0"/>
              <a:t>=1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Results: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352800"/>
            <a:ext cx="7620000" cy="295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614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 tests </a:t>
            </a:r>
            <a:r>
              <a:rPr lang="en-US" dirty="0" smtClean="0"/>
              <a:t>(Two </a:t>
            </a:r>
            <a:r>
              <a:rPr lang="en-US" dirty="0"/>
              <a:t>sample)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t.test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86000"/>
            <a:ext cx="7239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568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 tests (</a:t>
            </a:r>
            <a:r>
              <a:rPr lang="en-US" dirty="0" smtClean="0"/>
              <a:t>Two group)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z&lt;-</a:t>
            </a:r>
            <a:r>
              <a:rPr lang="en-US" dirty="0" smtClean="0"/>
              <a:t>c(</a:t>
            </a:r>
            <a:r>
              <a:rPr lang="en-US" dirty="0" err="1" smtClean="0"/>
              <a:t>x,y</a:t>
            </a:r>
            <a:r>
              <a:rPr lang="en-US" dirty="0" smtClean="0"/>
              <a:t>);g</a:t>
            </a:r>
            <a:r>
              <a:rPr lang="en-US" dirty="0"/>
              <a:t>&lt;-c(rep(1,length(x)),rep(2,length(y)))</a:t>
            </a:r>
          </a:p>
          <a:p>
            <a:r>
              <a:rPr lang="en-US" dirty="0" err="1"/>
              <a:t>t.test</a:t>
            </a:r>
            <a:r>
              <a:rPr lang="en-US" dirty="0"/>
              <a:t>(</a:t>
            </a:r>
            <a:r>
              <a:rPr lang="en-US" dirty="0" err="1"/>
              <a:t>z~g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819401"/>
            <a:ext cx="7391399" cy="348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93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tests (Paired)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e1&lt;-</a:t>
            </a:r>
            <a:r>
              <a:rPr lang="es-ES" dirty="0" err="1" smtClean="0"/>
              <a:t>rnorm</a:t>
            </a:r>
            <a:r>
              <a:rPr lang="es-ES" dirty="0" smtClean="0"/>
              <a:t>(100)</a:t>
            </a:r>
          </a:p>
          <a:p>
            <a:r>
              <a:rPr lang="es-ES" dirty="0"/>
              <a:t>e2&lt;-</a:t>
            </a:r>
            <a:r>
              <a:rPr lang="es-ES" dirty="0" err="1"/>
              <a:t>rnorm</a:t>
            </a:r>
            <a:r>
              <a:rPr lang="es-ES" dirty="0"/>
              <a:t>(100)</a:t>
            </a:r>
          </a:p>
          <a:p>
            <a:r>
              <a:rPr lang="es-ES" dirty="0" smtClean="0"/>
              <a:t>u</a:t>
            </a:r>
            <a:r>
              <a:rPr lang="es-ES" dirty="0"/>
              <a:t>&lt;-</a:t>
            </a:r>
            <a:r>
              <a:rPr lang="es-ES" dirty="0" err="1"/>
              <a:t>rnorm</a:t>
            </a:r>
            <a:r>
              <a:rPr lang="es-ES" dirty="0"/>
              <a:t>(100)</a:t>
            </a:r>
          </a:p>
          <a:p>
            <a:r>
              <a:rPr lang="es-ES" dirty="0"/>
              <a:t>y1&lt;-1+u+e1</a:t>
            </a:r>
          </a:p>
          <a:p>
            <a:r>
              <a:rPr lang="es-ES" dirty="0"/>
              <a:t>y2&lt;-</a:t>
            </a:r>
            <a:r>
              <a:rPr lang="es-ES" dirty="0" smtClean="0"/>
              <a:t>2+u+e2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3349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 tests (Paired</a:t>
            </a:r>
            <a:r>
              <a:rPr lang="en-US" dirty="0" smtClean="0"/>
              <a:t>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t.test</a:t>
            </a:r>
            <a:r>
              <a:rPr lang="es-ES" dirty="0"/>
              <a:t>(y1,y2,paired=TRUE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001"/>
            <a:ext cx="76200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48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tests </a:t>
            </a:r>
            <a:r>
              <a:rPr lang="en-US" dirty="0" smtClean="0"/>
              <a:t>(tests for equality of two variances)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test (normal distribution): </a:t>
            </a:r>
            <a:r>
              <a:rPr lang="en-US" dirty="0" err="1" smtClean="0"/>
              <a:t>var.test</a:t>
            </a:r>
            <a:r>
              <a:rPr lang="en-US" dirty="0" smtClean="0"/>
              <a:t>(</a:t>
            </a:r>
            <a:r>
              <a:rPr lang="en-US" dirty="0" err="1" smtClean="0"/>
              <a:t>x,y,ratio</a:t>
            </a:r>
            <a:r>
              <a:rPr lang="en-US" dirty="0" smtClean="0"/>
              <a:t>=1, alternative=c(“two.sided”,”less”,”</a:t>
            </a:r>
            <a:r>
              <a:rPr lang="en-US" dirty="0" err="1" smtClean="0"/>
              <a:t>greatere</a:t>
            </a:r>
            <a:r>
              <a:rPr lang="en-US" dirty="0" smtClean="0"/>
              <a:t>”),</a:t>
            </a:r>
            <a:r>
              <a:rPr lang="en-US" dirty="0" err="1" smtClean="0"/>
              <a:t>conf.level</a:t>
            </a:r>
            <a:r>
              <a:rPr lang="en-US" dirty="0" smtClean="0"/>
              <a:t>=0.95,…)</a:t>
            </a:r>
          </a:p>
          <a:p>
            <a:r>
              <a:rPr lang="en-US" dirty="0" smtClean="0"/>
              <a:t>Bartlett test (equality of variances for each of the groups): </a:t>
            </a:r>
            <a:r>
              <a:rPr lang="en-US" dirty="0" err="1" smtClean="0"/>
              <a:t>Bartlett.test</a:t>
            </a:r>
            <a:r>
              <a:rPr lang="en-US" dirty="0" smtClean="0"/>
              <a:t>(</a:t>
            </a:r>
            <a:r>
              <a:rPr lang="en-US" dirty="0" err="1" smtClean="0"/>
              <a:t>x,g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#x is the study variable, #g is the group identification variable</a:t>
            </a:r>
          </a:p>
        </p:txBody>
      </p:sp>
    </p:spTree>
    <p:extLst>
      <p:ext uri="{BB962C8B-B14F-4D97-AF65-F5344CB8AC3E}">
        <p14:creationId xmlns:p14="http://schemas.microsoft.com/office/powerpoint/2010/main" val="96558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A32638"/>
                </a:solidFill>
              </a:rPr>
              <a:t>Outline</a:t>
            </a:r>
            <a:endParaRPr lang="en-US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Random distributions</a:t>
            </a:r>
          </a:p>
          <a:p>
            <a:r>
              <a:rPr lang="en-US" dirty="0" smtClean="0"/>
              <a:t>Summary statistics</a:t>
            </a:r>
          </a:p>
          <a:p>
            <a:r>
              <a:rPr lang="en-US" dirty="0" smtClean="0"/>
              <a:t>Statistical tests</a:t>
            </a:r>
          </a:p>
          <a:p>
            <a:r>
              <a:rPr lang="en-US" dirty="0" smtClean="0"/>
              <a:t>Power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tests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var.test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86001"/>
            <a:ext cx="7696200" cy="384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477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Bartlett test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bartlett</a:t>
            </a:r>
            <a:r>
              <a:rPr lang="en-US" dirty="0" smtClean="0"/>
              <a:t>(</a:t>
            </a:r>
            <a:r>
              <a:rPr lang="en-US" dirty="0" err="1" smtClean="0"/>
              <a:t>z,g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38400"/>
            <a:ext cx="7315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663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tests (Wilcoxon test)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wilcox.test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=</a:t>
            </a:r>
            <a:r>
              <a:rPr lang="en-US" dirty="0" err="1" smtClean="0"/>
              <a:t>NULL,alternative</a:t>
            </a:r>
            <a:r>
              <a:rPr lang="en-US" dirty="0" smtClean="0"/>
              <a:t>=,mu=0,paired=FALSE,…)</a:t>
            </a:r>
          </a:p>
          <a:p>
            <a:pPr marL="0" indent="0">
              <a:buNone/>
            </a:pPr>
            <a:r>
              <a:rPr lang="en-US" dirty="0" smtClean="0"/>
              <a:t>#the input parameters are similar as that for </a:t>
            </a:r>
            <a:r>
              <a:rPr lang="en-US" dirty="0" err="1" smtClean="0"/>
              <a:t>t.test</a:t>
            </a:r>
            <a:r>
              <a:rPr lang="en-US" dirty="0" smtClean="0"/>
              <a:t>. It can perform one sample, two sample and paired tests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603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Wilcoxon </a:t>
            </a:r>
            <a:r>
              <a:rPr lang="en-US" dirty="0" smtClean="0"/>
              <a:t>test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sample test: </a:t>
            </a:r>
            <a:r>
              <a:rPr lang="en-US" dirty="0" err="1" smtClean="0"/>
              <a:t>wilcox.test</a:t>
            </a:r>
            <a:r>
              <a:rPr lang="en-US" dirty="0" smtClean="0"/>
              <a:t>(</a:t>
            </a:r>
            <a:r>
              <a:rPr lang="en-US" dirty="0" err="1" smtClean="0"/>
              <a:t>y,mu</a:t>
            </a:r>
            <a:r>
              <a:rPr lang="en-US" dirty="0" smtClean="0"/>
              <a:t>=1)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14600"/>
            <a:ext cx="73914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608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Wilcoxon test (example</a:t>
            </a:r>
            <a:r>
              <a:rPr lang="en-US" dirty="0" smtClean="0"/>
              <a:t>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/>
              <a:t>sample test: </a:t>
            </a:r>
            <a:r>
              <a:rPr lang="en-US" dirty="0" err="1" smtClean="0"/>
              <a:t>wilcox.test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38400"/>
            <a:ext cx="7162800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428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</a:t>
            </a:r>
            <a:r>
              <a:rPr lang="en-US" dirty="0" smtClean="0"/>
              <a:t>tests (Test normality)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Shapiro-Wilk test: </a:t>
            </a:r>
            <a:r>
              <a:rPr lang="en-US" dirty="0" err="1" smtClean="0"/>
              <a:t>shapiro.test</a:t>
            </a:r>
            <a:r>
              <a:rPr lang="en-US" dirty="0" smtClean="0"/>
              <a:t>(x)</a:t>
            </a:r>
          </a:p>
          <a:p>
            <a:r>
              <a:rPr lang="en-US" dirty="0"/>
              <a:t>Anderson-Darling normality test: </a:t>
            </a:r>
            <a:r>
              <a:rPr lang="en-US" dirty="0" err="1"/>
              <a:t>ad.test</a:t>
            </a:r>
            <a:r>
              <a:rPr lang="en-US" dirty="0"/>
              <a:t>(x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Cramer-von </a:t>
            </a:r>
            <a:r>
              <a:rPr lang="en-US" dirty="0"/>
              <a:t>Mises test: </a:t>
            </a:r>
            <a:r>
              <a:rPr lang="en-US" dirty="0" err="1"/>
              <a:t>cvm.test</a:t>
            </a:r>
            <a:r>
              <a:rPr lang="en-US" dirty="0"/>
              <a:t>(x</a:t>
            </a:r>
            <a:r>
              <a:rPr lang="en-US" dirty="0" smtClean="0"/>
              <a:t>)</a:t>
            </a:r>
          </a:p>
          <a:p>
            <a:r>
              <a:rPr lang="en-US" dirty="0" smtClean="0"/>
              <a:t>Kolmogorov-Smirnov </a:t>
            </a:r>
            <a:r>
              <a:rPr lang="en-US" dirty="0"/>
              <a:t>test: </a:t>
            </a:r>
            <a:r>
              <a:rPr lang="en-US" dirty="0" err="1"/>
              <a:t>lillie.test</a:t>
            </a:r>
            <a:r>
              <a:rPr lang="en-US" dirty="0"/>
              <a:t>(x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#Note that the last three tests require using package ‘</a:t>
            </a:r>
            <a:r>
              <a:rPr lang="en-US" dirty="0" err="1" smtClean="0"/>
              <a:t>nortest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31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</a:t>
            </a:r>
            <a:r>
              <a:rPr lang="en-US" dirty="0" smtClean="0"/>
              <a:t>normality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shapiro.test</a:t>
            </a:r>
            <a:r>
              <a:rPr lang="en-US" dirty="0"/>
              <a:t>(x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/>
              <a:t>a</a:t>
            </a:r>
            <a:r>
              <a:rPr lang="en-US" dirty="0" err="1" smtClean="0"/>
              <a:t>d.test</a:t>
            </a:r>
            <a:r>
              <a:rPr lang="en-US" dirty="0" smtClean="0"/>
              <a:t>(x)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14600"/>
            <a:ext cx="6400799" cy="12954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724453"/>
            <a:ext cx="6553200" cy="140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41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</a:t>
            </a:r>
            <a:r>
              <a:rPr lang="en-US" dirty="0" smtClean="0"/>
              <a:t>tests (</a:t>
            </a:r>
            <a:r>
              <a:rPr lang="en-US" dirty="0"/>
              <a:t>Kolmogorov-Smirnov test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ks.test</a:t>
            </a:r>
            <a:r>
              <a:rPr lang="en-US" dirty="0" smtClean="0"/>
              <a:t>(</a:t>
            </a:r>
            <a:r>
              <a:rPr lang="en-US" dirty="0" err="1" smtClean="0"/>
              <a:t>x,y,alternative</a:t>
            </a:r>
            <a:r>
              <a:rPr lang="en-US" dirty="0" smtClean="0"/>
              <a:t>=…)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Kolmogorove</a:t>
            </a:r>
            <a:r>
              <a:rPr lang="en-US" dirty="0" smtClean="0"/>
              <a:t>-Smirnov test is used to test the equality of two distributions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ks.test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038600"/>
            <a:ext cx="7620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452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</a:t>
            </a:r>
            <a:r>
              <a:rPr lang="en-US" dirty="0" smtClean="0"/>
              <a:t>tests (Chi Squared Test)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data: ‘survey’ in package ‘MASS’</a:t>
            </a:r>
          </a:p>
          <a:p>
            <a:r>
              <a:rPr lang="en-US" dirty="0" smtClean="0"/>
              <a:t>Variables: </a:t>
            </a:r>
          </a:p>
          <a:p>
            <a:pPr lvl="1"/>
            <a:r>
              <a:rPr lang="en-US" dirty="0" smtClean="0"/>
              <a:t>Smoke: how much the student smokes</a:t>
            </a:r>
          </a:p>
          <a:p>
            <a:pPr lvl="1"/>
            <a:r>
              <a:rPr lang="en-US" dirty="0" err="1" smtClean="0"/>
              <a:t>Exer</a:t>
            </a:r>
            <a:r>
              <a:rPr lang="en-US" dirty="0" smtClean="0"/>
              <a:t>: how much the student exercises</a:t>
            </a:r>
          </a:p>
          <a:p>
            <a:r>
              <a:rPr lang="en-US" dirty="0" smtClean="0"/>
              <a:t>Statistical Goal: test independence between Smoke and </a:t>
            </a:r>
            <a:r>
              <a:rPr lang="en-US" dirty="0" err="1" smtClean="0"/>
              <a:t>Exer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92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 Squared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library(MASS)       # load the MASS package </a:t>
            </a:r>
            <a:endParaRPr lang="en-US" dirty="0" smtClean="0"/>
          </a:p>
          <a:p>
            <a:r>
              <a:rPr lang="en-US" dirty="0" err="1"/>
              <a:t>tbl</a:t>
            </a:r>
            <a:r>
              <a:rPr lang="en-US" dirty="0"/>
              <a:t> = table(</a:t>
            </a:r>
            <a:r>
              <a:rPr lang="en-US" dirty="0" err="1"/>
              <a:t>survey$Smoke</a:t>
            </a:r>
            <a:r>
              <a:rPr lang="en-US" dirty="0"/>
              <a:t>, </a:t>
            </a:r>
            <a:r>
              <a:rPr lang="en-US" dirty="0" err="1"/>
              <a:t>survey$Exer</a:t>
            </a:r>
            <a:r>
              <a:rPr lang="en-US" dirty="0"/>
              <a:t>) </a:t>
            </a:r>
            <a:endParaRPr lang="en-US" dirty="0" smtClean="0"/>
          </a:p>
          <a:p>
            <a:r>
              <a:rPr lang="en-US" dirty="0" err="1"/>
              <a:t>tbl</a:t>
            </a:r>
            <a:r>
              <a:rPr lang="en-US" dirty="0"/>
              <a:t>                 # the contingency table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       </a:t>
            </a:r>
            <a:r>
              <a:rPr lang="en-US" dirty="0" err="1"/>
              <a:t>Freq</a:t>
            </a:r>
            <a:r>
              <a:rPr lang="en-US" dirty="0"/>
              <a:t> None Some </a:t>
            </a:r>
            <a:br>
              <a:rPr lang="en-US" dirty="0"/>
            </a:br>
            <a:r>
              <a:rPr lang="en-US" dirty="0"/>
              <a:t>  Heavy    7    1    3 </a:t>
            </a:r>
            <a:br>
              <a:rPr lang="en-US" dirty="0"/>
            </a:br>
            <a:r>
              <a:rPr lang="en-US" dirty="0"/>
              <a:t>  Never   87   18   84 </a:t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 err="1"/>
              <a:t>Occas</a:t>
            </a:r>
            <a:r>
              <a:rPr lang="en-US" dirty="0"/>
              <a:t>   12    3    4 </a:t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 err="1"/>
              <a:t>Regul</a:t>
            </a:r>
            <a:r>
              <a:rPr lang="en-US" dirty="0"/>
              <a:t>    9    1    7</a:t>
            </a:r>
          </a:p>
        </p:txBody>
      </p:sp>
    </p:spTree>
    <p:extLst>
      <p:ext uri="{BB962C8B-B14F-4D97-AF65-F5344CB8AC3E}">
        <p14:creationId xmlns:p14="http://schemas.microsoft.com/office/powerpoint/2010/main" val="20857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 distribution: </a:t>
            </a:r>
            <a:endParaRPr lang="en-US" dirty="0" smtClean="0"/>
          </a:p>
          <a:p>
            <a:pPr lvl="1"/>
            <a:r>
              <a:rPr lang="en-US" dirty="0" err="1" smtClean="0"/>
              <a:t>dnorm</a:t>
            </a:r>
            <a:r>
              <a:rPr lang="en-US" dirty="0" smtClean="0"/>
              <a:t>(</a:t>
            </a:r>
            <a:r>
              <a:rPr lang="en-US" dirty="0" err="1" smtClean="0"/>
              <a:t>x,mean</a:t>
            </a:r>
            <a:r>
              <a:rPr lang="en-US" dirty="0" smtClean="0"/>
              <a:t>=0,sd=1): </a:t>
            </a:r>
            <a:r>
              <a:rPr lang="en-US" dirty="0"/>
              <a:t>density </a:t>
            </a:r>
            <a:r>
              <a:rPr lang="en-US" dirty="0" smtClean="0"/>
              <a:t>function evaluated at x</a:t>
            </a:r>
            <a:endParaRPr lang="en-US" dirty="0"/>
          </a:p>
          <a:p>
            <a:pPr lvl="1"/>
            <a:r>
              <a:rPr lang="en-US" dirty="0" err="1" smtClean="0"/>
              <a:t>pnorm</a:t>
            </a:r>
            <a:r>
              <a:rPr lang="en-US" dirty="0" smtClean="0"/>
              <a:t>(</a:t>
            </a:r>
            <a:r>
              <a:rPr lang="en-US" dirty="0" err="1" smtClean="0"/>
              <a:t>q,mean</a:t>
            </a:r>
            <a:r>
              <a:rPr lang="en-US" dirty="0" smtClean="0"/>
              <a:t>=0,sd=1): </a:t>
            </a:r>
            <a:r>
              <a:rPr lang="en-US" dirty="0"/>
              <a:t>CDF </a:t>
            </a:r>
            <a:r>
              <a:rPr lang="en-US" dirty="0" smtClean="0"/>
              <a:t>value at q</a:t>
            </a:r>
            <a:endParaRPr lang="en-US" dirty="0"/>
          </a:p>
          <a:p>
            <a:pPr lvl="1"/>
            <a:r>
              <a:rPr lang="en-US" dirty="0" err="1" smtClean="0"/>
              <a:t>qnorm</a:t>
            </a:r>
            <a:r>
              <a:rPr lang="en-US" dirty="0" smtClean="0"/>
              <a:t>(</a:t>
            </a:r>
            <a:r>
              <a:rPr lang="en-US" dirty="0" err="1" smtClean="0"/>
              <a:t>p,mean</a:t>
            </a:r>
            <a:r>
              <a:rPr lang="en-US" dirty="0" smtClean="0"/>
              <a:t>=0,sd=1): </a:t>
            </a:r>
            <a:r>
              <a:rPr lang="en-US" dirty="0"/>
              <a:t>quantile </a:t>
            </a:r>
            <a:r>
              <a:rPr lang="en-US" dirty="0" smtClean="0"/>
              <a:t>function (</a:t>
            </a:r>
            <a:r>
              <a:rPr lang="en-US" dirty="0" err="1" smtClean="0"/>
              <a:t>pth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n,mean</a:t>
            </a:r>
            <a:r>
              <a:rPr lang="en-US" dirty="0" smtClean="0"/>
              <a:t>=0,sd=1): generate data with sample size 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169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 Squared </a:t>
            </a:r>
            <a:r>
              <a:rPr lang="en-US" dirty="0" smtClean="0"/>
              <a:t>Test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chisq.test</a:t>
            </a:r>
            <a:r>
              <a:rPr lang="en-US" dirty="0" smtClean="0"/>
              <a:t>(</a:t>
            </a:r>
            <a:r>
              <a:rPr lang="en-US" dirty="0" err="1" smtClean="0"/>
              <a:t>tbl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62200"/>
            <a:ext cx="7315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9427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</a:t>
            </a:r>
            <a:r>
              <a:rPr lang="en-US" dirty="0" smtClean="0"/>
              <a:t>tests (Fisher’s exact test)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fisher.test</a:t>
            </a:r>
            <a:r>
              <a:rPr lang="en-US" dirty="0"/>
              <a:t>(</a:t>
            </a:r>
            <a:r>
              <a:rPr lang="en-US" dirty="0" err="1"/>
              <a:t>tbl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38400"/>
            <a:ext cx="8153400" cy="251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61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</a:t>
            </a:r>
            <a:r>
              <a:rPr lang="en-US" dirty="0" smtClean="0"/>
              <a:t>tests (Correlation)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cor.test</a:t>
            </a:r>
            <a:r>
              <a:rPr lang="en-US" dirty="0" smtClean="0"/>
              <a:t>(</a:t>
            </a:r>
            <a:r>
              <a:rPr lang="en-US" dirty="0" err="1" smtClean="0"/>
              <a:t>x,y,alternative</a:t>
            </a:r>
            <a:r>
              <a:rPr lang="en-US" dirty="0" smtClean="0"/>
              <a:t>=,method=c(“</a:t>
            </a:r>
            <a:r>
              <a:rPr lang="en-US" dirty="0" err="1" smtClean="0"/>
              <a:t>pearson</a:t>
            </a:r>
            <a:r>
              <a:rPr lang="en-US" dirty="0" smtClean="0"/>
              <a:t>”,”</a:t>
            </a:r>
            <a:r>
              <a:rPr lang="en-US" dirty="0" err="1" smtClean="0"/>
              <a:t>kendall</a:t>
            </a:r>
            <a:r>
              <a:rPr lang="en-US" dirty="0" smtClean="0"/>
              <a:t>”,”spearman”),…)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x,y</a:t>
            </a:r>
            <a:r>
              <a:rPr lang="en-US" dirty="0" smtClean="0"/>
              <a:t>: numeric vectors of data values. </a:t>
            </a:r>
            <a:r>
              <a:rPr lang="en-US" dirty="0"/>
              <a:t>x</a:t>
            </a:r>
            <a:r>
              <a:rPr lang="en-US" dirty="0" smtClean="0"/>
              <a:t> and y must have the same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703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cor.test</a:t>
            </a:r>
            <a:r>
              <a:rPr lang="en-US" dirty="0" smtClean="0"/>
              <a:t>(y1,y2)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438400"/>
            <a:ext cx="62484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2958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</a:t>
            </a:r>
            <a:r>
              <a:rPr lang="en-US" dirty="0" smtClean="0"/>
              <a:t>tests (Pairwise t tests)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pairwise.t.test</a:t>
            </a:r>
            <a:r>
              <a:rPr lang="en-US" dirty="0" smtClean="0"/>
              <a:t>(</a:t>
            </a:r>
            <a:r>
              <a:rPr lang="en-US" dirty="0" err="1" smtClean="0"/>
              <a:t>x,g,p.adj</a:t>
            </a:r>
            <a:r>
              <a:rPr lang="en-US" dirty="0" smtClean="0"/>
              <a:t>=,pool.sd=,paired=,alternative=,…)</a:t>
            </a:r>
          </a:p>
          <a:p>
            <a:pPr marL="0" indent="0">
              <a:buNone/>
            </a:pPr>
            <a:r>
              <a:rPr lang="en-US" dirty="0" smtClean="0"/>
              <a:t>#x is the response vector</a:t>
            </a:r>
          </a:p>
          <a:p>
            <a:pPr marL="0" indent="0">
              <a:buNone/>
            </a:pPr>
            <a:r>
              <a:rPr lang="en-US" dirty="0" smtClean="0"/>
              <a:t>#g is grouping vector or factor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p.adj</a:t>
            </a:r>
            <a:r>
              <a:rPr lang="en-US" dirty="0" smtClean="0"/>
              <a:t> is the method for adjusting p values c(“holm”,”</a:t>
            </a:r>
            <a:r>
              <a:rPr lang="en-US" dirty="0" err="1" smtClean="0"/>
              <a:t>hochberg</a:t>
            </a:r>
            <a:r>
              <a:rPr lang="en-US" dirty="0" smtClean="0"/>
              <a:t>”,”</a:t>
            </a:r>
            <a:r>
              <a:rPr lang="en-US" dirty="0" err="1" smtClean="0"/>
              <a:t>bonferroni</a:t>
            </a:r>
            <a:r>
              <a:rPr lang="en-US" dirty="0" smtClean="0"/>
              <a:t>”…)</a:t>
            </a:r>
          </a:p>
          <a:p>
            <a:pPr marL="0" indent="0">
              <a:buNone/>
            </a:pPr>
            <a:r>
              <a:rPr lang="en-US" dirty="0" smtClean="0"/>
              <a:t>#pool.sd denotes whether you want the pooled </a:t>
            </a:r>
            <a:r>
              <a:rPr lang="en-US" dirty="0" err="1" smtClean="0"/>
              <a:t>sd</a:t>
            </a:r>
            <a:r>
              <a:rPr lang="en-US" dirty="0" smtClean="0"/>
              <a:t> or not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970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Pairwise t </a:t>
            </a:r>
            <a:r>
              <a:rPr lang="en-US" dirty="0" smtClean="0"/>
              <a:t>tests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a1&lt;-</a:t>
            </a:r>
            <a:r>
              <a:rPr lang="en-US" dirty="0" err="1" smtClean="0"/>
              <a:t>rnorm</a:t>
            </a:r>
            <a:r>
              <a:rPr lang="en-US" dirty="0" smtClean="0"/>
              <a:t>(100);a2</a:t>
            </a:r>
            <a:r>
              <a:rPr lang="en-US" dirty="0"/>
              <a:t>&lt;-</a:t>
            </a:r>
            <a:r>
              <a:rPr lang="en-US" dirty="0" err="1"/>
              <a:t>rnorm</a:t>
            </a:r>
            <a:r>
              <a:rPr lang="en-US" dirty="0"/>
              <a:t>(100)</a:t>
            </a:r>
          </a:p>
          <a:p>
            <a:r>
              <a:rPr lang="en-US" dirty="0"/>
              <a:t>a3&lt;-</a:t>
            </a:r>
            <a:r>
              <a:rPr lang="en-US" dirty="0" err="1" smtClean="0"/>
              <a:t>rnorm</a:t>
            </a:r>
            <a:r>
              <a:rPr lang="en-US" dirty="0" smtClean="0"/>
              <a:t>(100,1,1);a</a:t>
            </a:r>
            <a:r>
              <a:rPr lang="en-US" dirty="0"/>
              <a:t>&lt;-c(a1,a2,a3)</a:t>
            </a:r>
          </a:p>
          <a:p>
            <a:r>
              <a:rPr lang="en-US" dirty="0"/>
              <a:t>g&lt;-c(rep(1,100),rep(2,100),rep(3,100))</a:t>
            </a:r>
          </a:p>
          <a:p>
            <a:r>
              <a:rPr lang="en-US" dirty="0" err="1"/>
              <a:t>pairwise.t.test</a:t>
            </a:r>
            <a:r>
              <a:rPr lang="en-US" dirty="0"/>
              <a:t>(</a:t>
            </a:r>
            <a:r>
              <a:rPr lang="en-US" dirty="0" err="1"/>
              <a:t>a,g,p.adj</a:t>
            </a:r>
            <a:r>
              <a:rPr lang="en-US" dirty="0"/>
              <a:t>="</a:t>
            </a:r>
            <a:r>
              <a:rPr lang="en-US" dirty="0" err="1"/>
              <a:t>bonferroni</a:t>
            </a:r>
            <a:r>
              <a:rPr lang="en-US" dirty="0"/>
              <a:t>")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038600"/>
            <a:ext cx="70866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653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package ‘</a:t>
            </a:r>
            <a:r>
              <a:rPr lang="en-US" dirty="0" err="1" smtClean="0"/>
              <a:t>pwr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pwr.2p.test: two proportions (equal n)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wr.2p2n.test: two proportions (unequal n)</a:t>
            </a:r>
          </a:p>
          <a:p>
            <a:pPr lvl="1"/>
            <a:r>
              <a:rPr lang="en-US" dirty="0" err="1" smtClean="0"/>
              <a:t>pwr.p.test</a:t>
            </a:r>
            <a:r>
              <a:rPr lang="en-US" dirty="0" smtClean="0"/>
              <a:t>: proportion (one sample)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wr.t.test</a:t>
            </a:r>
            <a:r>
              <a:rPr lang="en-US" dirty="0" smtClean="0"/>
              <a:t>: t-tests (one sample, 2 sample, paired)</a:t>
            </a:r>
          </a:p>
          <a:p>
            <a:pPr lvl="1"/>
            <a:r>
              <a:rPr lang="en-US" dirty="0" smtClean="0"/>
              <a:t>pwr.t2n.test: t-test (two samples with unequal n)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547761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/>
              <a:t>proportions (equal 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pwr.2p.test(h=</a:t>
            </a:r>
            <a:r>
              <a:rPr lang="en-US" dirty="0" err="1" smtClean="0"/>
              <a:t>NULL,n</a:t>
            </a:r>
            <a:r>
              <a:rPr lang="en-US" dirty="0" smtClean="0"/>
              <a:t>=</a:t>
            </a:r>
            <a:r>
              <a:rPr lang="en-US" dirty="0" err="1" smtClean="0"/>
              <a:t>NULL,sig.level</a:t>
            </a:r>
            <a:r>
              <a:rPr lang="en-US" dirty="0" smtClean="0"/>
              <a:t>=0.05,power=</a:t>
            </a:r>
            <a:r>
              <a:rPr lang="en-US" dirty="0" err="1" smtClean="0"/>
              <a:t>NULL,alternative</a:t>
            </a:r>
            <a:r>
              <a:rPr lang="en-US" dirty="0" smtClean="0"/>
              <a:t>=c(“</a:t>
            </a:r>
            <a:r>
              <a:rPr lang="en-US" dirty="0" err="1" smtClean="0"/>
              <a:t>two.sided”,”less”,”greater</a:t>
            </a:r>
            <a:r>
              <a:rPr lang="en-US" dirty="0" smtClean="0"/>
              <a:t>”))</a:t>
            </a:r>
          </a:p>
          <a:p>
            <a:pPr marL="0" indent="0">
              <a:buNone/>
            </a:pPr>
            <a:r>
              <a:rPr lang="en-US" dirty="0" smtClean="0"/>
              <a:t>#h: Effect size</a:t>
            </a:r>
          </a:p>
          <a:p>
            <a:pPr marL="0" indent="0">
              <a:buNone/>
            </a:pPr>
            <a:r>
              <a:rPr lang="en-US" dirty="0" smtClean="0"/>
              <a:t>#n: Number of observations (per sample)</a:t>
            </a:r>
          </a:p>
          <a:p>
            <a:pPr marL="0" indent="0">
              <a:buNone/>
            </a:pPr>
            <a:r>
              <a:rPr lang="en-US" dirty="0" smtClean="0"/>
              <a:t>#power: Power of test</a:t>
            </a:r>
          </a:p>
          <a:p>
            <a:r>
              <a:rPr lang="en-US" dirty="0" smtClean="0"/>
              <a:t>Exactly one of the parameters ‘h’, ‘n’, ‘power’ and ‘</a:t>
            </a:r>
            <a:r>
              <a:rPr lang="en-US" dirty="0" err="1" smtClean="0"/>
              <a:t>sig.level</a:t>
            </a:r>
            <a:r>
              <a:rPr lang="en-US" dirty="0" smtClean="0"/>
              <a:t>’ must be passed as NULL and that parameter is determined from the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640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proportions (equal n</a:t>
            </a:r>
            <a:r>
              <a:rPr lang="en-US" dirty="0" smtClean="0"/>
              <a:t>)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pwr.2p.test(h=0.3,n=80,sig.level=0.05,alternative="greater</a:t>
            </a:r>
            <a:r>
              <a:rPr lang="en-US" dirty="0" smtClean="0"/>
              <a:t>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43200"/>
            <a:ext cx="8001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7165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sample t test (equal 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pwr.t.test</a:t>
            </a:r>
            <a:r>
              <a:rPr lang="en-US" dirty="0" smtClean="0"/>
              <a:t>(n=</a:t>
            </a:r>
            <a:r>
              <a:rPr lang="en-US" dirty="0" err="1" smtClean="0"/>
              <a:t>NULL,d</a:t>
            </a:r>
            <a:r>
              <a:rPr lang="en-US" dirty="0" smtClean="0"/>
              <a:t>=</a:t>
            </a:r>
            <a:r>
              <a:rPr lang="en-US" dirty="0" err="1" smtClean="0"/>
              <a:t>NULL,sig.level</a:t>
            </a:r>
            <a:r>
              <a:rPr lang="en-US" dirty="0" smtClean="0"/>
              <a:t>=0.05,power=</a:t>
            </a:r>
            <a:r>
              <a:rPr lang="en-US" dirty="0" err="1" smtClean="0"/>
              <a:t>NULL,type</a:t>
            </a:r>
            <a:r>
              <a:rPr lang="en-US" dirty="0" smtClean="0"/>
              <a:t>=c(“</a:t>
            </a:r>
            <a:r>
              <a:rPr lang="en-US" dirty="0" err="1" smtClean="0"/>
              <a:t>two.sample”,”one.sample”,”paired</a:t>
            </a:r>
            <a:r>
              <a:rPr lang="en-US" dirty="0" smtClean="0"/>
              <a:t>”),alternative=)</a:t>
            </a:r>
          </a:p>
          <a:p>
            <a:pPr marL="0" indent="0">
              <a:buNone/>
            </a:pPr>
            <a:r>
              <a:rPr lang="en-US" dirty="0" smtClean="0"/>
              <a:t>#d: Effect size</a:t>
            </a:r>
          </a:p>
          <a:p>
            <a:pPr marL="0" indent="0">
              <a:buNone/>
            </a:pPr>
            <a:r>
              <a:rPr lang="en-US" dirty="0" smtClean="0"/>
              <a:t>#type: type of test</a:t>
            </a:r>
          </a:p>
          <a:p>
            <a:r>
              <a:rPr lang="en-US" dirty="0" smtClean="0"/>
              <a:t>Exactly one of the parameters ‘</a:t>
            </a:r>
            <a:r>
              <a:rPr lang="en-US" dirty="0" err="1" smtClean="0"/>
              <a:t>d’,’n’,’power</a:t>
            </a:r>
            <a:r>
              <a:rPr lang="en-US" dirty="0" smtClean="0"/>
              <a:t>’ and ‘</a:t>
            </a:r>
            <a:r>
              <a:rPr lang="en-US" dirty="0" err="1" smtClean="0"/>
              <a:t>sig.level</a:t>
            </a:r>
            <a:r>
              <a:rPr lang="en-US" dirty="0" smtClean="0"/>
              <a:t>’ must be passed as NULL, and that parameter is determined from the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9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</a:t>
            </a:r>
            <a:r>
              <a:rPr lang="en-US" dirty="0" smtClean="0"/>
              <a:t>distributions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Chi-Square distribution:</a:t>
            </a:r>
          </a:p>
          <a:p>
            <a:pPr lvl="1"/>
            <a:r>
              <a:rPr lang="en-US" dirty="0" err="1" smtClean="0"/>
              <a:t>dchisq</a:t>
            </a:r>
            <a:r>
              <a:rPr lang="en-US" dirty="0" smtClean="0"/>
              <a:t>(</a:t>
            </a:r>
            <a:r>
              <a:rPr lang="en-US" dirty="0" err="1"/>
              <a:t>x</a:t>
            </a:r>
            <a:r>
              <a:rPr lang="en-US" dirty="0" err="1" smtClean="0"/>
              <a:t>,df,ncp</a:t>
            </a:r>
            <a:r>
              <a:rPr lang="en-US" dirty="0" smtClean="0"/>
              <a:t>=0): </a:t>
            </a:r>
            <a:r>
              <a:rPr lang="en-US" dirty="0" err="1" smtClean="0"/>
              <a:t>df</a:t>
            </a:r>
            <a:r>
              <a:rPr lang="en-US" dirty="0" smtClean="0"/>
              <a:t> is degrees of freedom, </a:t>
            </a:r>
            <a:r>
              <a:rPr lang="en-US" dirty="0" err="1" smtClean="0"/>
              <a:t>ncp</a:t>
            </a:r>
            <a:r>
              <a:rPr lang="en-US" dirty="0" smtClean="0"/>
              <a:t> is non-centralized parameter</a:t>
            </a:r>
          </a:p>
          <a:p>
            <a:pPr lvl="1"/>
            <a:r>
              <a:rPr lang="en-US" dirty="0" err="1" smtClean="0"/>
              <a:t>pchisq</a:t>
            </a:r>
            <a:r>
              <a:rPr lang="en-US" dirty="0" smtClean="0"/>
              <a:t>(</a:t>
            </a:r>
            <a:r>
              <a:rPr lang="en-US" dirty="0" err="1" smtClean="0"/>
              <a:t>q,df,ncp</a:t>
            </a:r>
            <a:r>
              <a:rPr lang="en-US" dirty="0" smtClean="0"/>
              <a:t>=0)</a:t>
            </a:r>
          </a:p>
          <a:p>
            <a:pPr lvl="1"/>
            <a:r>
              <a:rPr lang="en-US" dirty="0" err="1" smtClean="0"/>
              <a:t>qchisq</a:t>
            </a:r>
            <a:r>
              <a:rPr lang="en-US" dirty="0" smtClean="0"/>
              <a:t>(</a:t>
            </a:r>
            <a:r>
              <a:rPr lang="en-US" dirty="0" err="1" smtClean="0"/>
              <a:t>p,df,ncp</a:t>
            </a:r>
            <a:r>
              <a:rPr lang="en-US" dirty="0" smtClean="0"/>
              <a:t>=0)</a:t>
            </a:r>
          </a:p>
          <a:p>
            <a:pPr lvl="1"/>
            <a:r>
              <a:rPr lang="en-US" dirty="0" err="1" smtClean="0"/>
              <a:t>rchisq</a:t>
            </a:r>
            <a:r>
              <a:rPr lang="en-US" dirty="0" smtClean="0"/>
              <a:t>(</a:t>
            </a:r>
            <a:r>
              <a:rPr lang="en-US" dirty="0" err="1" smtClean="0"/>
              <a:t>n,df,ncp</a:t>
            </a:r>
            <a:r>
              <a:rPr lang="en-US" dirty="0" smtClean="0"/>
              <a:t>=0)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592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sample t test (equal n</a:t>
            </a:r>
            <a:r>
              <a:rPr lang="en-US" dirty="0" smtClean="0"/>
              <a:t>)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pwr.t.test</a:t>
            </a:r>
            <a:r>
              <a:rPr lang="en-US" dirty="0" smtClean="0"/>
              <a:t>(d=0.3,power=0.75,sig.level=0.05,type=“</a:t>
            </a:r>
            <a:r>
              <a:rPr lang="en-US" dirty="0" err="1" smtClean="0"/>
              <a:t>two.sample”,alternative</a:t>
            </a:r>
            <a:r>
              <a:rPr lang="en-US" dirty="0" smtClean="0"/>
              <a:t>=“greater”)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19288"/>
            <a:ext cx="7010400" cy="307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01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distributions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distribution:</a:t>
            </a:r>
          </a:p>
          <a:p>
            <a:pPr lvl="1"/>
            <a:r>
              <a:rPr lang="en-US" dirty="0" err="1" smtClean="0"/>
              <a:t>dt</a:t>
            </a:r>
            <a:r>
              <a:rPr lang="en-US" dirty="0" smtClean="0"/>
              <a:t>(</a:t>
            </a:r>
            <a:r>
              <a:rPr lang="en-US" dirty="0" err="1" smtClean="0"/>
              <a:t>x,df,ncp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t</a:t>
            </a:r>
            <a:r>
              <a:rPr lang="en-US" dirty="0" smtClean="0"/>
              <a:t>(</a:t>
            </a:r>
            <a:r>
              <a:rPr lang="en-US" dirty="0" err="1" smtClean="0"/>
              <a:t>q,df,ncp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qt</a:t>
            </a:r>
            <a:r>
              <a:rPr lang="en-US" dirty="0" smtClean="0"/>
              <a:t>(</a:t>
            </a:r>
            <a:r>
              <a:rPr lang="en-US" dirty="0" err="1" smtClean="0"/>
              <a:t>p,df,ncp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rt</a:t>
            </a:r>
            <a:r>
              <a:rPr lang="en-US" dirty="0" smtClean="0"/>
              <a:t>(</a:t>
            </a:r>
            <a:r>
              <a:rPr lang="en-US" dirty="0" err="1" smtClean="0"/>
              <a:t>n,df,ncp</a:t>
            </a:r>
            <a:r>
              <a:rPr lang="en-US" dirty="0" smtClean="0"/>
              <a:t>) 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9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distributions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Exponential distribution: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dirty="0" err="1" smtClean="0"/>
              <a:t>x,rate</a:t>
            </a:r>
            <a:r>
              <a:rPr lang="en-US" dirty="0" smtClean="0"/>
              <a:t>=1): rate is lambda parameter defined in exponential distribution</a:t>
            </a:r>
          </a:p>
          <a:p>
            <a:pPr lvl="1"/>
            <a:r>
              <a:rPr lang="en-US" dirty="0" err="1" smtClean="0"/>
              <a:t>pexp</a:t>
            </a:r>
            <a:r>
              <a:rPr lang="en-US" dirty="0" smtClean="0"/>
              <a:t>(</a:t>
            </a:r>
            <a:r>
              <a:rPr lang="en-US" dirty="0" err="1" smtClean="0"/>
              <a:t>q,rate</a:t>
            </a:r>
            <a:r>
              <a:rPr lang="en-US" dirty="0" smtClean="0"/>
              <a:t>=1)</a:t>
            </a:r>
          </a:p>
          <a:p>
            <a:pPr lvl="1"/>
            <a:r>
              <a:rPr lang="en-US" dirty="0" err="1" smtClean="0"/>
              <a:t>qexp</a:t>
            </a:r>
            <a:r>
              <a:rPr lang="en-US" dirty="0" smtClean="0"/>
              <a:t>(</a:t>
            </a:r>
            <a:r>
              <a:rPr lang="en-US" dirty="0" err="1" smtClean="0"/>
              <a:t>p,rate</a:t>
            </a:r>
            <a:r>
              <a:rPr lang="en-US" dirty="0" smtClean="0"/>
              <a:t>=1)</a:t>
            </a:r>
          </a:p>
          <a:p>
            <a:pPr lvl="1"/>
            <a:r>
              <a:rPr lang="en-US" dirty="0" err="1" smtClean="0"/>
              <a:t>rexp</a:t>
            </a:r>
            <a:r>
              <a:rPr lang="en-US" dirty="0" smtClean="0"/>
              <a:t>(</a:t>
            </a:r>
            <a:r>
              <a:rPr lang="en-US" dirty="0" err="1" smtClean="0"/>
              <a:t>n,rate</a:t>
            </a:r>
            <a:r>
              <a:rPr lang="en-US" dirty="0" smtClean="0"/>
              <a:t>=1)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0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distributions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 distribution:</a:t>
            </a:r>
          </a:p>
          <a:p>
            <a:pPr lvl="1"/>
            <a:r>
              <a:rPr lang="en-US" dirty="0" err="1" smtClean="0"/>
              <a:t>dunif</a:t>
            </a:r>
            <a:r>
              <a:rPr lang="en-US" dirty="0" smtClean="0"/>
              <a:t>(</a:t>
            </a:r>
            <a:r>
              <a:rPr lang="en-US" dirty="0" err="1" smtClean="0"/>
              <a:t>x,min</a:t>
            </a:r>
            <a:r>
              <a:rPr lang="en-US" dirty="0" smtClean="0"/>
              <a:t>=0,max=1)</a:t>
            </a:r>
          </a:p>
          <a:p>
            <a:pPr lvl="1"/>
            <a:r>
              <a:rPr lang="en-US" dirty="0" err="1" smtClean="0"/>
              <a:t>punif</a:t>
            </a:r>
            <a:r>
              <a:rPr lang="en-US" dirty="0" smtClean="0"/>
              <a:t>(</a:t>
            </a:r>
            <a:r>
              <a:rPr lang="en-US" dirty="0" err="1" smtClean="0"/>
              <a:t>q,min</a:t>
            </a:r>
            <a:r>
              <a:rPr lang="en-US" dirty="0" smtClean="0"/>
              <a:t>=0,max=1)</a:t>
            </a:r>
          </a:p>
          <a:p>
            <a:pPr lvl="1"/>
            <a:r>
              <a:rPr lang="en-US" dirty="0" err="1" smtClean="0"/>
              <a:t>qunif</a:t>
            </a:r>
            <a:r>
              <a:rPr lang="en-US" dirty="0" smtClean="0"/>
              <a:t>(</a:t>
            </a:r>
            <a:r>
              <a:rPr lang="en-US" dirty="0" err="1" smtClean="0"/>
              <a:t>p,min</a:t>
            </a:r>
            <a:r>
              <a:rPr lang="en-US" dirty="0" smtClean="0"/>
              <a:t>=0,max=1)</a:t>
            </a:r>
          </a:p>
          <a:p>
            <a:pPr lvl="1"/>
            <a:r>
              <a:rPr lang="en-US" dirty="0" err="1" smtClean="0"/>
              <a:t>runif</a:t>
            </a:r>
            <a:r>
              <a:rPr lang="en-US" dirty="0" smtClean="0"/>
              <a:t>(</a:t>
            </a:r>
            <a:r>
              <a:rPr lang="en-US" dirty="0" err="1" smtClean="0"/>
              <a:t>n,min</a:t>
            </a:r>
            <a:r>
              <a:rPr lang="en-US" dirty="0" smtClean="0"/>
              <a:t>=0,max=1)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925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distributions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Bernoulli distribution:</a:t>
            </a:r>
          </a:p>
          <a:p>
            <a:pPr lvl="1"/>
            <a:r>
              <a:rPr lang="en-US" dirty="0" smtClean="0"/>
              <a:t>Install package ‘</a:t>
            </a:r>
            <a:r>
              <a:rPr lang="en-US" dirty="0" err="1" smtClean="0"/>
              <a:t>Rlab</a:t>
            </a:r>
            <a:r>
              <a:rPr lang="en-US" dirty="0" smtClean="0"/>
              <a:t>’</a:t>
            </a:r>
          </a:p>
          <a:p>
            <a:pPr lvl="1"/>
            <a:r>
              <a:rPr lang="en-US" dirty="0" err="1" smtClean="0"/>
              <a:t>dbern</a:t>
            </a:r>
            <a:r>
              <a:rPr lang="en-US" dirty="0" smtClean="0"/>
              <a:t>(</a:t>
            </a:r>
            <a:r>
              <a:rPr lang="en-US" dirty="0" err="1" smtClean="0"/>
              <a:t>x,prob</a:t>
            </a:r>
            <a:r>
              <a:rPr lang="en-US" dirty="0" smtClean="0"/>
              <a:t>): </a:t>
            </a:r>
            <a:r>
              <a:rPr lang="en-US" dirty="0" err="1" smtClean="0"/>
              <a:t>prob</a:t>
            </a:r>
            <a:r>
              <a:rPr lang="en-US" dirty="0" smtClean="0"/>
              <a:t> is the probability of getting event </a:t>
            </a:r>
          </a:p>
          <a:p>
            <a:pPr lvl="1"/>
            <a:r>
              <a:rPr lang="en-US" dirty="0" err="1" smtClean="0"/>
              <a:t>pbern</a:t>
            </a:r>
            <a:r>
              <a:rPr lang="en-US" dirty="0" smtClean="0"/>
              <a:t>(</a:t>
            </a:r>
            <a:r>
              <a:rPr lang="en-US" dirty="0" err="1" smtClean="0"/>
              <a:t>q,prob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qbern</a:t>
            </a:r>
            <a:r>
              <a:rPr lang="en-US" dirty="0" smtClean="0"/>
              <a:t>(</a:t>
            </a:r>
            <a:r>
              <a:rPr lang="en-US" dirty="0" err="1" smtClean="0"/>
              <a:t>p,prob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rbern</a:t>
            </a:r>
            <a:r>
              <a:rPr lang="en-US" dirty="0" smtClean="0"/>
              <a:t>(</a:t>
            </a:r>
            <a:r>
              <a:rPr lang="en-US" dirty="0" err="1" smtClean="0"/>
              <a:t>n,prob</a:t>
            </a:r>
            <a:r>
              <a:rPr lang="en-US" dirty="0" smtClean="0"/>
              <a:t>)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7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distributions </a:t>
            </a:r>
            <a:r>
              <a:rPr lang="en-US" dirty="0" smtClean="0"/>
              <a:t>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Binomial distribution:</a:t>
            </a:r>
          </a:p>
          <a:p>
            <a:pPr lvl="1"/>
            <a:r>
              <a:rPr lang="en-US" dirty="0" err="1" smtClean="0"/>
              <a:t>dbinom</a:t>
            </a:r>
            <a:r>
              <a:rPr lang="en-US" dirty="0" smtClean="0"/>
              <a:t>(</a:t>
            </a:r>
            <a:r>
              <a:rPr lang="en-US" dirty="0" err="1" smtClean="0"/>
              <a:t>x,size,prob</a:t>
            </a:r>
            <a:r>
              <a:rPr lang="en-US" dirty="0" smtClean="0"/>
              <a:t>): size and </a:t>
            </a:r>
            <a:r>
              <a:rPr lang="en-US" dirty="0" err="1" smtClean="0"/>
              <a:t>prob</a:t>
            </a:r>
            <a:r>
              <a:rPr lang="en-US" dirty="0" smtClean="0"/>
              <a:t> are n (sample size) and p (probability for event) parameters defined in binomial distribution</a:t>
            </a:r>
          </a:p>
          <a:p>
            <a:pPr lvl="1"/>
            <a:r>
              <a:rPr lang="en-US" dirty="0" err="1" smtClean="0"/>
              <a:t>pbinom</a:t>
            </a:r>
            <a:r>
              <a:rPr lang="en-US" dirty="0" smtClean="0"/>
              <a:t>(</a:t>
            </a:r>
            <a:r>
              <a:rPr lang="en-US" dirty="0" err="1" smtClean="0"/>
              <a:t>q,size,prob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qbinom</a:t>
            </a:r>
            <a:r>
              <a:rPr lang="en-US" dirty="0" smtClean="0"/>
              <a:t>(</a:t>
            </a:r>
            <a:r>
              <a:rPr lang="en-US" dirty="0" err="1" smtClean="0"/>
              <a:t>p,size,prob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binom</a:t>
            </a:r>
            <a:r>
              <a:rPr lang="en-US" dirty="0" smtClean="0"/>
              <a:t>(</a:t>
            </a:r>
            <a:r>
              <a:rPr lang="en-US" dirty="0" err="1" smtClean="0"/>
              <a:t>n,size,prob</a:t>
            </a:r>
            <a:r>
              <a:rPr lang="en-US" dirty="0" smtClean="0"/>
              <a:t>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939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2181</TotalTime>
  <Words>1220</Words>
  <Application>Microsoft Office PowerPoint</Application>
  <PresentationFormat>On-screen Show (4:3)</PresentationFormat>
  <Paragraphs>188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Theme</vt:lpstr>
      <vt:lpstr>R Short Course Session 4</vt:lpstr>
      <vt:lpstr>Outline</vt:lpstr>
      <vt:lpstr>Random distributions</vt:lpstr>
      <vt:lpstr>Random distributions (2)</vt:lpstr>
      <vt:lpstr>Random distributions (3)</vt:lpstr>
      <vt:lpstr>Random distributions (4)</vt:lpstr>
      <vt:lpstr>Random distributions (5)</vt:lpstr>
      <vt:lpstr>Random distributions (6)</vt:lpstr>
      <vt:lpstr>Random distributions (7)</vt:lpstr>
      <vt:lpstr>Random distributions (8)</vt:lpstr>
      <vt:lpstr>Summary Statistics</vt:lpstr>
      <vt:lpstr>Summary Statistics (2)</vt:lpstr>
      <vt:lpstr>Statistical tests (t tests)</vt:lpstr>
      <vt:lpstr>t tests (One sample)</vt:lpstr>
      <vt:lpstr>t tests (Two sample)</vt:lpstr>
      <vt:lpstr>t tests (Two group)</vt:lpstr>
      <vt:lpstr>t tests (Paired)</vt:lpstr>
      <vt:lpstr>t tests (Paired) (2)</vt:lpstr>
      <vt:lpstr>Statistical tests (tests for equality of two variances)</vt:lpstr>
      <vt:lpstr>F tests (Example)</vt:lpstr>
      <vt:lpstr>Bartlett test (Example)</vt:lpstr>
      <vt:lpstr>Statistical tests (Wilcoxon test)</vt:lpstr>
      <vt:lpstr>Wilcoxon test (example)</vt:lpstr>
      <vt:lpstr>Wilcoxon test (example) (2)</vt:lpstr>
      <vt:lpstr>Statistical tests (Test normality)</vt:lpstr>
      <vt:lpstr>Test normality (Example)</vt:lpstr>
      <vt:lpstr>Statistical tests (Kolmogorov-Smirnov test)</vt:lpstr>
      <vt:lpstr>Statistical tests (Chi Squared Test)</vt:lpstr>
      <vt:lpstr>Chi Squared Test</vt:lpstr>
      <vt:lpstr>Chi Squared Test (2)</vt:lpstr>
      <vt:lpstr>Statistical tests (Fisher’s exact test)</vt:lpstr>
      <vt:lpstr>Statistical tests (Correlation)</vt:lpstr>
      <vt:lpstr>Correlation (Example)</vt:lpstr>
      <vt:lpstr>Statistical tests (Pairwise t tests)</vt:lpstr>
      <vt:lpstr>Pairwise t tests (Example)</vt:lpstr>
      <vt:lpstr>Power analysis</vt:lpstr>
      <vt:lpstr>Two proportions (equal n)</vt:lpstr>
      <vt:lpstr>Two proportions (equal n) (Example)</vt:lpstr>
      <vt:lpstr>Two sample t test (equal n)</vt:lpstr>
      <vt:lpstr>Two sample t test (equal n) (Example)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Bratzler, Dale W (HSC)</dc:creator>
  <cp:lastModifiedBy>Chen, Sixia   (HSC)</cp:lastModifiedBy>
  <cp:revision>125</cp:revision>
  <dcterms:created xsi:type="dcterms:W3CDTF">2011-07-15T15:09:17Z</dcterms:created>
  <dcterms:modified xsi:type="dcterms:W3CDTF">2020-09-13T01:43:04Z</dcterms:modified>
</cp:coreProperties>
</file>