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41"/>
  </p:notesMasterIdLst>
  <p:sldIdLst>
    <p:sldId id="256" r:id="rId2"/>
    <p:sldId id="257" r:id="rId3"/>
    <p:sldId id="283" r:id="rId4"/>
    <p:sldId id="284" r:id="rId5"/>
    <p:sldId id="285" r:id="rId6"/>
    <p:sldId id="286" r:id="rId7"/>
    <p:sldId id="295" r:id="rId8"/>
    <p:sldId id="287" r:id="rId9"/>
    <p:sldId id="288" r:id="rId10"/>
    <p:sldId id="289" r:id="rId11"/>
    <p:sldId id="290" r:id="rId12"/>
    <p:sldId id="291" r:id="rId13"/>
    <p:sldId id="292" r:id="rId14"/>
    <p:sldId id="293" r:id="rId15"/>
    <p:sldId id="294" r:id="rId16"/>
    <p:sldId id="296" r:id="rId17"/>
    <p:sldId id="298" r:id="rId18"/>
    <p:sldId id="320" r:id="rId19"/>
    <p:sldId id="321" r:id="rId20"/>
    <p:sldId id="299" r:id="rId21"/>
    <p:sldId id="317" r:id="rId22"/>
    <p:sldId id="300" r:id="rId23"/>
    <p:sldId id="301" r:id="rId24"/>
    <p:sldId id="318" r:id="rId25"/>
    <p:sldId id="302" r:id="rId26"/>
    <p:sldId id="303" r:id="rId27"/>
    <p:sldId id="304" r:id="rId28"/>
    <p:sldId id="305" r:id="rId29"/>
    <p:sldId id="306" r:id="rId30"/>
    <p:sldId id="307" r:id="rId31"/>
    <p:sldId id="312" r:id="rId32"/>
    <p:sldId id="308" r:id="rId33"/>
    <p:sldId id="309" r:id="rId34"/>
    <p:sldId id="314" r:id="rId35"/>
    <p:sldId id="315" r:id="rId36"/>
    <p:sldId id="316" r:id="rId37"/>
    <p:sldId id="313" r:id="rId38"/>
    <p:sldId id="310" r:id="rId39"/>
    <p:sldId id="311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2D6B5"/>
    <a:srgbClr val="A326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765" autoAdjust="0"/>
    <p:restoredTop sz="94660"/>
  </p:normalViewPr>
  <p:slideViewPr>
    <p:cSldViewPr showGuides="1">
      <p:cViewPr varScale="1">
        <p:scale>
          <a:sx n="89" d="100"/>
          <a:sy n="89" d="100"/>
        </p:scale>
        <p:origin x="111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0" Type="http://schemas.openxmlformats.org/officeDocument/2006/relationships/slide" Target="slides/slide19.xml"/><Relationship Id="rId41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C788E3-9E09-47FB-B418-DB4418B6DD1F}" type="datetimeFigureOut">
              <a:rPr lang="en-US" smtClean="0"/>
              <a:t>2/26/2021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71939E-A935-4B64-A6E7-69D262BE62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369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00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03942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08851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29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39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74233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7406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05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3588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635FA5-4BD8-4F0F-BEDD-72EDF8E5446F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50" y="6236056"/>
            <a:ext cx="1885950" cy="621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77418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tm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tmp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tmp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tmp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tm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tmp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tmp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tmp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tmp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tmp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tmp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hyperlink" Target="https://databank.worldbank.org/reports.aspx?source=2&amp;series=SP.DYN.IMRT.IN&amp;country" TargetMode="Externa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tmp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tmp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tmp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39D1582-E277-44EE-9251-F82C93B8B0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4398" y="1"/>
            <a:ext cx="1879601" cy="762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990850"/>
          </a:xfrm>
        </p:spPr>
        <p:txBody>
          <a:bodyPr>
            <a:normAutofit/>
          </a:bodyPr>
          <a:lstStyle/>
          <a:p>
            <a:r>
              <a:rPr lang="en-US" dirty="0"/>
              <a:t>R Short Course Part 2</a:t>
            </a:r>
            <a:br>
              <a:rPr lang="en-US" dirty="0"/>
            </a:br>
            <a:r>
              <a:rPr lang="en-US" dirty="0"/>
              <a:t>Topic1: Regression models including linear regression and nonlinear model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3622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Chao Xu, PhD</a:t>
            </a:r>
          </a:p>
          <a:p>
            <a:r>
              <a:rPr lang="en-US" sz="2600" dirty="0">
                <a:solidFill>
                  <a:schemeClr val="tx1"/>
                </a:solidFill>
              </a:rPr>
              <a:t>Department of Biostatistics and Epidemiology</a:t>
            </a:r>
          </a:p>
          <a:p>
            <a:r>
              <a:rPr lang="en-US" sz="2600" dirty="0">
                <a:solidFill>
                  <a:schemeClr val="tx1"/>
                </a:solidFill>
              </a:rPr>
              <a:t>Hudson College of Public Health, OUHSC</a:t>
            </a:r>
          </a:p>
          <a:p>
            <a:fld id="{DB93146C-A73F-4905-A5BA-69D2CE91E46F}" type="datetime4">
              <a:rPr lang="en-US" sz="2600" smtClean="0">
                <a:solidFill>
                  <a:schemeClr val="tx1"/>
                </a:solidFill>
              </a:rPr>
              <a:t>February 26, 2021</a:t>
            </a:fld>
            <a:endParaRPr lang="en-US" sz="2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5884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Extract estimates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10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579BE73-CDD0-4286-8BA9-89FF75A84A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2428794"/>
            <a:ext cx="3352800" cy="2000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767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Extract CI: </a:t>
            </a:r>
            <a:r>
              <a:rPr lang="en-US" dirty="0" err="1"/>
              <a:t>confint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11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1D5513B-D1B1-4CB7-8A8C-0958141B441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104" y="2286000"/>
            <a:ext cx="3657791" cy="2844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8876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</p:spPr>
            <p:txBody>
              <a:bodyPr>
                <a:noAutofit/>
              </a:bodyPr>
              <a:lstStyle/>
              <a:p>
                <a:r>
                  <a:rPr lang="en-US" dirty="0"/>
                  <a:t>P-values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105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  <a:blipFill>
                <a:blip r:embed="rId2"/>
                <a:stretch>
                  <a:fillRect l="-170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21EA00-0257-47F9-8891-9A89C424632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6509" y="2209800"/>
            <a:ext cx="6102456" cy="3619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389700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</p:spPr>
            <p:txBody>
              <a:bodyPr>
                <a:noAutofit/>
              </a:bodyPr>
              <a:lstStyle/>
              <a:p>
                <a:r>
                  <a:rPr lang="en-US" dirty="0"/>
                  <a:t>P-values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105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  <a:blipFill>
                <a:blip r:embed="rId2"/>
                <a:stretch>
                  <a:fillRect l="-170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FCF62F37-FAFA-4336-809F-A30DB865C4E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6267" y="2438400"/>
            <a:ext cx="5391466" cy="1631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058694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</p:spPr>
            <p:txBody>
              <a:bodyPr>
                <a:noAutofit/>
              </a:bodyPr>
              <a:lstStyle/>
              <a:p>
                <a:r>
                  <a:rPr lang="en-US" dirty="0"/>
                  <a:t>P-values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105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  <a:blipFill>
                <a:blip r:embed="rId2"/>
                <a:stretch>
                  <a:fillRect l="-1704" t="-161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14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BA5DC10-4D95-4730-9285-32DA001A60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7"/>
          <a:stretch/>
        </p:blipFill>
        <p:spPr>
          <a:xfrm>
            <a:off x="95375" y="2743200"/>
            <a:ext cx="9054661" cy="15604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46267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Subset: male subjects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15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7953D6A-A624-4AB6-9A41-61627C4E277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2286" y="2003795"/>
            <a:ext cx="5186714" cy="45494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883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Subset: age&lt;7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16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E088477-3800-4443-A43B-7142306253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8970" y="2127826"/>
            <a:ext cx="4906060" cy="3105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019526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</p:spPr>
            <p:txBody>
              <a:bodyPr>
                <a:noAutofit/>
              </a:bodyPr>
              <a:lstStyle/>
              <a:p>
                <a:r>
                  <a:rPr lang="en-US" dirty="0"/>
                  <a:t>Model diagnostic: </a:t>
                </a:r>
                <a:r>
                  <a:rPr lang="en-US" dirty="0">
                    <a:solidFill>
                      <a:srgbClr val="FF0000"/>
                    </a:solidFill>
                  </a:rPr>
                  <a:t>plot(</a:t>
                </a:r>
                <a:r>
                  <a:rPr lang="en-US" dirty="0" err="1">
                    <a:solidFill>
                      <a:srgbClr val="FF0000"/>
                    </a:solidFill>
                  </a:rPr>
                  <a:t>fit.lm</a:t>
                </a:r>
                <a:r>
                  <a:rPr lang="en-US" dirty="0">
                    <a:solidFill>
                      <a:srgbClr val="FF0000"/>
                    </a:solidFill>
                  </a:rPr>
                  <a:t>)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𝜎</m:t>
                            </m:r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 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pPr marL="0" indent="0">
                  <a:buNone/>
                </a:pPr>
                <a:endParaRPr lang="en-US" sz="1050" i="1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8FEC1E9-F43C-42C1-BFBF-428CE39103A4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70"/>
          <a:stretch/>
        </p:blipFill>
        <p:spPr>
          <a:xfrm>
            <a:off x="2314356" y="2530475"/>
            <a:ext cx="4515288" cy="419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814709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4E734D5F-19F6-4867-8145-F45E8D9F62E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3094326"/>
            <a:ext cx="5039359" cy="609600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7C64DE44-1A12-49AE-83E7-05058748BEFB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078" r="3390"/>
          <a:stretch/>
        </p:blipFill>
        <p:spPr>
          <a:xfrm>
            <a:off x="4038600" y="3600333"/>
            <a:ext cx="3505200" cy="325766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Model diagnostic</a:t>
            </a:r>
          </a:p>
          <a:p>
            <a:pPr lvl="1"/>
            <a:r>
              <a:rPr lang="en-US" dirty="0"/>
              <a:t>Box-Cox Transformations For Linear Models</a:t>
            </a:r>
          </a:p>
          <a:p>
            <a:pPr lvl="1"/>
            <a:r>
              <a:rPr lang="en-US" dirty="0"/>
              <a:t>library(car)</a:t>
            </a:r>
          </a:p>
          <a:p>
            <a:pPr marL="0" indent="0">
              <a:buNone/>
            </a:pPr>
            <a:endParaRPr lang="en-US" sz="105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5030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</p:spPr>
            <p:txBody>
              <a:bodyPr>
                <a:noAutofit/>
              </a:bodyPr>
              <a:lstStyle/>
              <a:p>
                <a:r>
                  <a:rPr lang="en-US" dirty="0"/>
                  <a:t>Model diagnostic</a:t>
                </a:r>
              </a:p>
              <a:p>
                <a:pPr lvl="1"/>
                <a:r>
                  <a:rPr lang="en-US" dirty="0"/>
                  <a:t>Box-Cox Transformations For Linear Models</a:t>
                </a:r>
              </a:p>
              <a:p>
                <a:pPr lvl="1"/>
                <a14:m>
                  <m:oMath xmlns:m="http://schemas.openxmlformats.org/officeDocument/2006/math">
                    <m:sSup>
                      <m:sSup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𝑌</m:t>
                        </m:r>
                      </m:e>
                      <m: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  <m:t>𝑌</m:t>
                            </m:r>
                          </m:e>
                          <m:sup>
                            <m:r>
                              <a:rPr lang="en-US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𝜆</m:t>
                            </m:r>
                          </m:sup>
                        </m:sSup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−1</m:t>
                        </m:r>
                      </m:num>
                      <m:den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sz="1050" i="1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19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4C374A8-421D-495B-B423-9F1D5C02E5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24400" y="3353971"/>
            <a:ext cx="3458808" cy="3367504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38565FF1-42F7-4F90-BEF2-BE71FB7402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6835" y="3475405"/>
            <a:ext cx="3810532" cy="1562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28971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Prerequisites</a:t>
            </a:r>
          </a:p>
          <a:p>
            <a:pPr lvl="1"/>
            <a:r>
              <a:rPr lang="en-US" dirty="0"/>
              <a:t>Basic R programming</a:t>
            </a:r>
          </a:p>
          <a:p>
            <a:pPr lvl="1"/>
            <a:r>
              <a:rPr lang="en-US" dirty="0"/>
              <a:t>Regression model</a:t>
            </a:r>
          </a:p>
          <a:p>
            <a:r>
              <a:rPr lang="en-US" dirty="0"/>
              <a:t>Linear regression</a:t>
            </a:r>
            <a:endParaRPr lang="en-US" sz="900" dirty="0"/>
          </a:p>
          <a:p>
            <a:r>
              <a:rPr lang="en-US" dirty="0"/>
              <a:t>Nonlinear regression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3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2FA4878-A88E-4638-9817-7EC74E3020F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901"/>
          <a:stretch/>
        </p:blipFill>
        <p:spPr>
          <a:xfrm>
            <a:off x="3124200" y="3276600"/>
            <a:ext cx="4145639" cy="3581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Model diagnostic: </a:t>
            </a:r>
            <a:r>
              <a:rPr lang="en-US" dirty="0">
                <a:solidFill>
                  <a:srgbClr val="FF0000"/>
                </a:solidFill>
              </a:rPr>
              <a:t>plot(</a:t>
            </a:r>
            <a:r>
              <a:rPr lang="en-US" dirty="0" err="1">
                <a:solidFill>
                  <a:srgbClr val="FF0000"/>
                </a:solidFill>
              </a:rPr>
              <a:t>fit.lm</a:t>
            </a:r>
            <a:r>
              <a:rPr lang="en-US" dirty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dirty="0"/>
              <a:t>homogeneity of variance: the variance of the dependent variable are the same for different subpopulation</a:t>
            </a:r>
          </a:p>
          <a:p>
            <a:pPr marL="0" indent="0">
              <a:buNone/>
            </a:pPr>
            <a:endParaRPr lang="en-US" sz="105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10951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Model diagnostic </a:t>
            </a:r>
          </a:p>
          <a:p>
            <a:pPr lvl="1"/>
            <a:r>
              <a:rPr lang="en-US" dirty="0"/>
              <a:t>homogeneity of variance: the variance of the dependent variable are the same for different subpopulation</a:t>
            </a:r>
          </a:p>
          <a:p>
            <a:pPr lvl="1"/>
            <a:r>
              <a:rPr lang="en-US" dirty="0"/>
              <a:t>Score Test For Non-Constant Error Variance</a:t>
            </a:r>
          </a:p>
          <a:p>
            <a:pPr marL="0" indent="0">
              <a:buNone/>
            </a:pPr>
            <a:endParaRPr lang="en-US" sz="105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21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1BB4431-81D4-405B-A391-01B5F736A1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14400" y="4038600"/>
            <a:ext cx="5315200" cy="11430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72520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7B578F8-91CF-4233-8187-9216F5D8B46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9463" r="3572" b="2310"/>
          <a:stretch/>
        </p:blipFill>
        <p:spPr>
          <a:xfrm>
            <a:off x="3505200" y="3001904"/>
            <a:ext cx="4220862" cy="3856096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Model diagnostic: </a:t>
            </a:r>
          </a:p>
          <a:p>
            <a:pPr lvl="1"/>
            <a:r>
              <a:rPr lang="en-US" dirty="0"/>
              <a:t>the means of the subpopulation of dependent values lies on a straight line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	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	library(car)</a:t>
            </a:r>
          </a:p>
          <a:p>
            <a:pPr marL="457200" lvl="1" indent="0">
              <a:buNone/>
            </a:pPr>
            <a:r>
              <a:rPr lang="en-US" sz="2000" dirty="0">
                <a:solidFill>
                  <a:srgbClr val="FF0000"/>
                </a:solidFill>
              </a:rPr>
              <a:t>	</a:t>
            </a:r>
            <a:r>
              <a:rPr lang="en-US" sz="2000" dirty="0" err="1">
                <a:solidFill>
                  <a:srgbClr val="FF0000"/>
                </a:solidFill>
              </a:rPr>
              <a:t>crPlots</a:t>
            </a:r>
            <a:r>
              <a:rPr lang="en-US" sz="2000" dirty="0">
                <a:solidFill>
                  <a:srgbClr val="FF0000"/>
                </a:solidFill>
              </a:rPr>
              <a:t>(</a:t>
            </a:r>
            <a:r>
              <a:rPr lang="en-US" sz="2000" dirty="0" err="1">
                <a:solidFill>
                  <a:srgbClr val="FF0000"/>
                </a:solidFill>
              </a:rPr>
              <a:t>fit.lm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783413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Model diagnostic: </a:t>
            </a:r>
          </a:p>
          <a:p>
            <a:pPr lvl="1"/>
            <a:r>
              <a:rPr lang="en-US" sz="2400" dirty="0"/>
              <a:t>the dependent values are independent of each other</a:t>
            </a:r>
          </a:p>
          <a:p>
            <a:pPr lvl="1"/>
            <a:r>
              <a:rPr lang="en-US" sz="2400" dirty="0"/>
              <a:t>Durbin-Watson Test computes residual autocorrelations and generalized Durbin-Watson statistics and their bootstrapped p-values </a:t>
            </a:r>
          </a:p>
          <a:p>
            <a:pPr lvl="1"/>
            <a:endParaRPr lang="en-US" sz="65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E284E03-555A-42D0-8BD0-FDB5EDDB4A1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0346" y="3680618"/>
            <a:ext cx="5243308" cy="10001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497230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7E5186BC-3564-49B4-9F81-1C44BF0E255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079" r="3572"/>
          <a:stretch/>
        </p:blipFill>
        <p:spPr>
          <a:xfrm>
            <a:off x="3077653" y="2836408"/>
            <a:ext cx="4091196" cy="393651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Influential points</a:t>
            </a:r>
          </a:p>
          <a:p>
            <a:pPr lvl="1"/>
            <a:r>
              <a:rPr lang="en-US" sz="2400" dirty="0"/>
              <a:t>Cook’s distance</a:t>
            </a:r>
          </a:p>
          <a:p>
            <a:pPr lvl="1"/>
            <a:endParaRPr lang="en-US" sz="650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24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7BDE8E6-79D9-4E7B-89DE-AFD3AECC6B13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999"/>
          <a:stretch/>
        </p:blipFill>
        <p:spPr>
          <a:xfrm>
            <a:off x="914400" y="2514600"/>
            <a:ext cx="4357817" cy="3218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392311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Multivariate model</a:t>
            </a:r>
          </a:p>
          <a:p>
            <a:pPr lvl="1"/>
            <a:r>
              <a:rPr lang="en-US" dirty="0"/>
              <a:t>Univariate analysis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25</a:t>
            </a:fld>
            <a:endParaRPr lang="en-US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F7DE5C6-507D-41E7-A571-E6BC12CCA31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1062500"/>
              </p:ext>
            </p:extLst>
          </p:nvPr>
        </p:nvGraphicFramePr>
        <p:xfrm>
          <a:off x="2471578" y="2667000"/>
          <a:ext cx="4200843" cy="17327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80980">
                  <a:extLst>
                    <a:ext uri="{9D8B030D-6E8A-4147-A177-3AD203B41FA5}">
                      <a16:colId xmlns:a16="http://schemas.microsoft.com/office/drawing/2014/main" val="3711402497"/>
                    </a:ext>
                  </a:extLst>
                </a:gridCol>
                <a:gridCol w="1192504">
                  <a:extLst>
                    <a:ext uri="{9D8B030D-6E8A-4147-A177-3AD203B41FA5}">
                      <a16:colId xmlns:a16="http://schemas.microsoft.com/office/drawing/2014/main" val="2157458298"/>
                    </a:ext>
                  </a:extLst>
                </a:gridCol>
                <a:gridCol w="2027359">
                  <a:extLst>
                    <a:ext uri="{9D8B030D-6E8A-4147-A177-3AD203B41FA5}">
                      <a16:colId xmlns:a16="http://schemas.microsoft.com/office/drawing/2014/main" val="1271507617"/>
                    </a:ext>
                  </a:extLst>
                </a:gridCol>
              </a:tblGrid>
              <a:tr h="518648">
                <a:tc>
                  <a:txBody>
                    <a:bodyPr/>
                    <a:lstStyle/>
                    <a:p>
                      <a:endParaRPr lang="en-US" sz="16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p-value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Adjusted R-squared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8105408"/>
                  </a:ext>
                </a:extLst>
              </a:tr>
              <a:tr h="30352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Height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&lt;2.2e-16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0.7602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21303436"/>
                  </a:ext>
                </a:extLst>
              </a:tr>
              <a:tr h="30352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Age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&lt;2.2e-16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0.5676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68241842"/>
                  </a:ext>
                </a:extLst>
              </a:tr>
              <a:tr h="30352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Gender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1.96E-07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0.03935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72057459"/>
                  </a:ext>
                </a:extLst>
              </a:tr>
              <a:tr h="303527"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Smoke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</a:rPr>
                        <a:t>4.61E-11</a:t>
                      </a:r>
                      <a:endParaRPr lang="en-US" sz="180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0.06311</a:t>
                      </a:r>
                      <a:endParaRPr lang="en-US" sz="1800" dirty="0">
                        <a:effectLst/>
                        <a:latin typeface="Times New Roman" panose="02020603050405020304" pitchFamily="18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2855227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625674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Multivariate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D55ED2C-EC30-487C-8978-10150358046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549" y="2209800"/>
            <a:ext cx="4848902" cy="3572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2110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Multivariate model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27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3375173-64EC-422C-BE63-027B50DA311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974821"/>
            <a:ext cx="8077200" cy="40836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065635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7C56B26D-6706-4639-952A-DC24BE40FF1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519" y="2874085"/>
            <a:ext cx="5189620" cy="39624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Variable/feature selection</a:t>
            </a:r>
          </a:p>
          <a:p>
            <a:pPr lvl="1"/>
            <a:r>
              <a:rPr lang="en-US" dirty="0"/>
              <a:t>Forward/Backward/Stepwise regression analysis</a:t>
            </a:r>
          </a:p>
          <a:p>
            <a:pPr lvl="1"/>
            <a:r>
              <a:rPr lang="en-US" dirty="0"/>
              <a:t>step(): AIC or BIC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76379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Variable/feature selection</a:t>
            </a:r>
          </a:p>
          <a:p>
            <a:pPr lvl="1"/>
            <a:r>
              <a:rPr lang="en-US" dirty="0"/>
              <a:t>Forward/Backward/Stepwise regression analysis</a:t>
            </a:r>
          </a:p>
          <a:p>
            <a:pPr lvl="1"/>
            <a:r>
              <a:rPr lang="en-US" dirty="0"/>
              <a:t>step(): AIC or BIC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29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33F38E4-2404-449D-BB5A-28D1668F7B9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24200"/>
            <a:ext cx="9144000" cy="212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12252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</p:spPr>
            <p:txBody>
              <a:bodyPr>
                <a:noAutofit/>
              </a:bodyPr>
              <a:lstStyle/>
              <a:p>
                <a:r>
                  <a:rPr lang="en-US" dirty="0"/>
                  <a:t>Continuous outcome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endParaRPr lang="en-US" b="0" dirty="0">
                  <a:ea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(0,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𝑌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|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~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𝑁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344488" lvl="1" indent="-344488">
                  <a:buFont typeface="Arial" panose="020B0604020202020204" pitchFamily="34" charset="0"/>
                  <a:buChar char="•"/>
                </a:pPr>
                <a:r>
                  <a:rPr lang="en-US" sz="3200" dirty="0"/>
                  <a:t>Variable of interest</a:t>
                </a:r>
              </a:p>
              <a:p>
                <a:pPr marL="744538" lvl="2" indent="-344488"/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sz="2800" dirty="0"/>
                  <a:t>,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</m:e>
                    </m:acc>
                  </m:oMath>
                </a14:m>
                <a:r>
                  <a:rPr lang="en-US" sz="2800" dirty="0">
                    <a:ea typeface="Cambria Math" panose="02040503050406030204" pitchFamily="18" charset="0"/>
                  </a:rPr>
                  <a:t>, confidence intervals (CI), and p-value</a:t>
                </a:r>
              </a:p>
              <a:p>
                <a:pPr marL="744538" lvl="2" indent="-344488"/>
                <a:r>
                  <a:rPr lang="en-US" sz="2800" dirty="0"/>
                  <a:t>Fit statistics: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sz="2800" dirty="0"/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64736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91DB1CC-62E7-481F-8B18-C57E68CD2B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678" r="5246" b="2904"/>
          <a:stretch/>
        </p:blipFill>
        <p:spPr>
          <a:xfrm>
            <a:off x="4619513" y="2459765"/>
            <a:ext cx="4191000" cy="38157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C8EC45-E767-4BB1-AC51-6E7F86DA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Nonlinear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08ED7-8722-41CC-8B17-86EBEAB665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/>
          <a:lstStyle/>
          <a:p>
            <a:r>
              <a:rPr lang="en-US" dirty="0"/>
              <a:t>Infant Mortality Rate vs Gross Domestic Product</a:t>
            </a:r>
          </a:p>
          <a:p>
            <a:pPr lvl="1"/>
            <a:r>
              <a:rPr lang="en-US" dirty="0"/>
              <a:t>Quadratic model</a:t>
            </a:r>
          </a:p>
          <a:p>
            <a:pPr lvl="1"/>
            <a:r>
              <a:rPr lang="en-US" dirty="0"/>
              <a:t>LOESS: </a:t>
            </a:r>
            <a:r>
              <a:rPr lang="en-US" dirty="0" err="1"/>
              <a:t>LOcal</a:t>
            </a:r>
            <a:r>
              <a:rPr lang="en-US" dirty="0"/>
              <a:t> </a:t>
            </a:r>
            <a:r>
              <a:rPr lang="en-US" dirty="0" err="1"/>
              <a:t>regrESSion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76A79-8FD8-4543-85CB-AF56F25C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30</a:t>
            </a:fld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C6C761-7AB8-4A8D-A31B-B4E151DAF267}"/>
              </a:ext>
            </a:extLst>
          </p:cNvPr>
          <p:cNvSpPr/>
          <p:nvPr/>
        </p:nvSpPr>
        <p:spPr>
          <a:xfrm>
            <a:off x="5063150" y="6206957"/>
            <a:ext cx="3657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dirty="0">
                <a:hlinkClick r:id="rId3"/>
              </a:rPr>
              <a:t>https://databank.worldbank.org/reports.aspx?source=2&amp;series=SP.DYN.IMRT.IN&amp;country</a:t>
            </a:r>
            <a:r>
              <a:rPr lang="en-US" sz="1000" dirty="0"/>
              <a:t>= </a:t>
            </a:r>
          </a:p>
        </p:txBody>
      </p:sp>
    </p:spTree>
    <p:extLst>
      <p:ext uri="{BB962C8B-B14F-4D97-AF65-F5344CB8AC3E}">
        <p14:creationId xmlns:p14="http://schemas.microsoft.com/office/powerpoint/2010/main" val="337306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191DB1CC-62E7-481F-8B18-C57E68CD2BB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678" r="5246" b="2904"/>
          <a:stretch/>
        </p:blipFill>
        <p:spPr>
          <a:xfrm>
            <a:off x="2476500" y="2804326"/>
            <a:ext cx="4191000" cy="381579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C8EC45-E767-4BB1-AC51-6E7F86DA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Nonlinear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08ED7-8722-41CC-8B17-86EBEAB66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IMR vs GDP</a:t>
            </a:r>
          </a:p>
          <a:p>
            <a:pPr lvl="1"/>
            <a:r>
              <a:rPr lang="en-US" dirty="0"/>
              <a:t>World Bank data of 2018, n = 187 countries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76A79-8FD8-4543-85CB-AF56F25C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46051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ECA1FC3E-B11B-4ED1-929F-37E0B70C64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034" r="2623"/>
          <a:stretch/>
        </p:blipFill>
        <p:spPr>
          <a:xfrm>
            <a:off x="2057400" y="2186020"/>
            <a:ext cx="5029200" cy="453545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C8EC45-E767-4BB1-AC51-6E7F86DA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Nonlinear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08ED7-8722-41CC-8B17-86EBEAB66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IMR vs GDP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76A79-8FD8-4543-85CB-AF56F25C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5716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8EC45-E767-4BB1-AC51-6E7F86DA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Nonlinear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08ED7-8722-41CC-8B17-86EBEAB66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Quadratic model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76A79-8FD8-4543-85CB-AF56F25C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33</a:t>
            </a:fld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53868CAD-BD64-4C9B-8CF6-9E38F6D3FCA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2203702"/>
            <a:ext cx="4572000" cy="43136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672004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8EC45-E767-4BB1-AC51-6E7F86DA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Nonlinear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08ED7-8722-41CC-8B17-86EBEAB66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Quadratic model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76A79-8FD8-4543-85CB-AF56F25C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34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064B20D-598E-4ABE-AC1C-AB29AFB183F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154" y="2438400"/>
            <a:ext cx="4953691" cy="30865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18572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88B0210-80DC-4F42-A9B7-963D3229FA7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678" r="3976" b="2006"/>
          <a:stretch/>
        </p:blipFill>
        <p:spPr>
          <a:xfrm>
            <a:off x="2057400" y="2027236"/>
            <a:ext cx="5321497" cy="483076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C8EC45-E767-4BB1-AC51-6E7F86DA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Nonlinear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08ED7-8722-41CC-8B17-86EBEAB66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Quadratic model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76A79-8FD8-4543-85CB-AF56F25C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1422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AD04DF62-C4B1-4C0D-A1F6-D9EE8CAC46B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678" r="3976" b="2006"/>
          <a:stretch/>
        </p:blipFill>
        <p:spPr>
          <a:xfrm>
            <a:off x="2438400" y="2257616"/>
            <a:ext cx="5029200" cy="4565422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C8EC45-E767-4BB1-AC51-6E7F86DA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Nonlinear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08ED7-8722-41CC-8B17-86EBEAB66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Quadratic model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76A79-8FD8-4543-85CB-AF56F25C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02638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C8EC45-E767-4BB1-AC51-6E7F86DA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Nonlinear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08ED7-8722-41CC-8B17-86EBEAB66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loess()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76A79-8FD8-4543-85CB-AF56F25C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37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366FDFE-1373-4D34-85E4-AFF7F561272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496" y="2542796"/>
            <a:ext cx="5249008" cy="2715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1597553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40F81BF8-D69D-4383-8B31-5E99B4B4CF9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848"/>
          <a:stretch/>
        </p:blipFill>
        <p:spPr>
          <a:xfrm>
            <a:off x="2397163" y="2118242"/>
            <a:ext cx="5172074" cy="460323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C8EC45-E767-4BB1-AC51-6E7F86DA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Nonlinear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08ED7-8722-41CC-8B17-86EBEAB66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loess()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76A79-8FD8-4543-85CB-AF56F25C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13057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058EE523-0FD3-400E-AE37-D2EA3E88066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0508" b="2429"/>
          <a:stretch/>
        </p:blipFill>
        <p:spPr>
          <a:xfrm>
            <a:off x="2209800" y="2054171"/>
            <a:ext cx="5410200" cy="4702266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3C8EC45-E767-4BB1-AC51-6E7F86DA44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Nonlinear regression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908ED7-8722-41CC-8B17-86EBEAB66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loess()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676A79-8FD8-4543-85CB-AF56F25CF5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698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</p:spPr>
            <p:txBody>
              <a:bodyPr>
                <a:noAutofit/>
              </a:bodyPr>
              <a:lstStyle/>
              <a:p>
                <a:r>
                  <a:rPr lang="en-US" dirty="0"/>
                  <a:t>Mostly used command</a:t>
                </a:r>
              </a:p>
              <a:p>
                <a:pPr lvl="1"/>
                <a:r>
                  <a:rPr lang="en-US" dirty="0" err="1"/>
                  <a:t>lm</a:t>
                </a:r>
                <a:r>
                  <a:rPr lang="en-US" dirty="0"/>
                  <a:t>()</a:t>
                </a:r>
              </a:p>
              <a:p>
                <a:pPr lvl="1"/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𝑙𝑚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𝑜𝑢𝑡𝑐𝑜𝑚𝑒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~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𝑝𝑟𝑒𝑑𝑖𝑐𝑡𝑜𝑟𝑠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[…])</m:t>
                      </m:r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:endParaRPr lang="en-US" dirty="0"/>
              </a:p>
              <a:p>
                <a:pPr marL="457200" lvl="1" indent="0">
                  <a:buNone/>
                </a:pPr>
                <a:r>
                  <a:rPr lang="en-US" dirty="0"/>
                  <a:t>[…]: optional arguments</a:t>
                </a:r>
              </a:p>
              <a:p>
                <a:pPr lvl="2"/>
                <a:r>
                  <a:rPr lang="en-US" dirty="0"/>
                  <a:t>data = </a:t>
                </a:r>
                <a:r>
                  <a:rPr lang="en-US" dirty="0" err="1"/>
                  <a:t>your.data</a:t>
                </a:r>
                <a:endParaRPr lang="en-US" dirty="0"/>
              </a:p>
              <a:p>
                <a:pPr lvl="2"/>
                <a:r>
                  <a:rPr lang="en-US" dirty="0"/>
                  <a:t>subset = gender==“Female”	</a:t>
                </a:r>
              </a:p>
              <a:p>
                <a:pPr lvl="2"/>
                <a:r>
                  <a:rPr lang="en-US" dirty="0"/>
                  <a:t>Other advanced functions	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417637"/>
                <a:ext cx="8229600" cy="4525963"/>
              </a:xfrm>
              <a:blipFill>
                <a:blip r:embed="rId2"/>
                <a:stretch>
                  <a:fillRect l="-1704" t="-17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104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Example – FEV and Height</a:t>
            </a:r>
          </a:p>
          <a:p>
            <a:pPr lvl="1"/>
            <a:r>
              <a:rPr lang="en-US" dirty="0"/>
              <a:t>Forced expiratory volume (FEV): an index of pulmonary function that measures the volume of air expelled after 1 second of constant effort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A7ADB27-6E45-4019-82B0-8D586464828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8272" r="3572"/>
          <a:stretch/>
        </p:blipFill>
        <p:spPr>
          <a:xfrm>
            <a:off x="2743200" y="3324331"/>
            <a:ext cx="3657600" cy="34741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4445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Data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6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E2458F-DA21-4511-877D-7251F9BC5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94" y="2074765"/>
            <a:ext cx="6811211" cy="157563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598BA405-9A2C-4DB8-9CBB-09C77F2BA85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94" y="3886200"/>
            <a:ext cx="6072606" cy="18542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9910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/>
              <a:t>Data</a:t>
            </a:r>
          </a:p>
          <a:p>
            <a:pPr marL="0" indent="0">
              <a:buNone/>
            </a:pPr>
            <a:endParaRPr lang="en-US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7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FE2458F-DA21-4511-877D-7251F9BC53F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94" y="2074765"/>
            <a:ext cx="6811211" cy="157563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018042F-F32D-4B0E-BAAD-F3D498C031D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442" y="3890927"/>
            <a:ext cx="6901113" cy="18692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6470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err="1"/>
              <a:t>lm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sz="1050" dirty="0"/>
          </a:p>
          <a:p>
            <a:pPr marL="914400" indent="0">
              <a:buNone/>
            </a:pPr>
            <a:r>
              <a:rPr lang="en-US" sz="2000" dirty="0"/>
              <a:t>&gt; </a:t>
            </a:r>
            <a:r>
              <a:rPr lang="en-US" sz="2000" dirty="0" err="1"/>
              <a:t>fit.lm</a:t>
            </a:r>
            <a:r>
              <a:rPr lang="en-US" sz="2000" dirty="0"/>
              <a:t>=</a:t>
            </a:r>
            <a:r>
              <a:rPr lang="en-US" sz="2000" dirty="0" err="1"/>
              <a:t>lm</a:t>
            </a:r>
            <a:r>
              <a:rPr lang="en-US" sz="2000" dirty="0"/>
              <a:t>(</a:t>
            </a:r>
            <a:r>
              <a:rPr lang="en-US" sz="2000" dirty="0" err="1"/>
              <a:t>dr$FEV~dr$Height</a:t>
            </a:r>
            <a:r>
              <a:rPr lang="en-US" sz="2000" dirty="0"/>
              <a:t>)</a:t>
            </a:r>
          </a:p>
          <a:p>
            <a:pPr marL="914400" indent="0">
              <a:buNone/>
            </a:pPr>
            <a:r>
              <a:rPr lang="en-US" sz="2000" dirty="0"/>
              <a:t>&gt; </a:t>
            </a:r>
            <a:r>
              <a:rPr lang="en-US" sz="2000" dirty="0" err="1"/>
              <a:t>fit.lm</a:t>
            </a:r>
            <a:endParaRPr lang="en-US" sz="2000" dirty="0"/>
          </a:p>
          <a:p>
            <a:pPr marL="914400" indent="0">
              <a:buNone/>
            </a:pPr>
            <a:endParaRPr lang="en-US" sz="2000" dirty="0"/>
          </a:p>
          <a:p>
            <a:pPr marL="914400" indent="0">
              <a:buNone/>
            </a:pPr>
            <a:r>
              <a:rPr lang="en-US" sz="2000" dirty="0"/>
              <a:t>Call:</a:t>
            </a:r>
          </a:p>
          <a:p>
            <a:pPr marL="914400" indent="0">
              <a:buNone/>
            </a:pPr>
            <a:r>
              <a:rPr lang="en-US" sz="2000" dirty="0" err="1"/>
              <a:t>lm</a:t>
            </a:r>
            <a:r>
              <a:rPr lang="en-US" sz="2000" dirty="0"/>
              <a:t>(formula = FEV ~ Height, data = </a:t>
            </a:r>
            <a:r>
              <a:rPr lang="en-US" sz="2000" dirty="0" err="1"/>
              <a:t>dr</a:t>
            </a:r>
            <a:r>
              <a:rPr lang="en-US" sz="2000" dirty="0"/>
              <a:t>)</a:t>
            </a:r>
          </a:p>
          <a:p>
            <a:pPr marL="914400" indent="0">
              <a:buNone/>
            </a:pPr>
            <a:endParaRPr lang="en-US" sz="2000" dirty="0"/>
          </a:p>
          <a:p>
            <a:pPr marL="914400" indent="0">
              <a:buNone/>
            </a:pPr>
            <a:r>
              <a:rPr lang="en-US" sz="2000" dirty="0"/>
              <a:t>Coefficients:</a:t>
            </a:r>
          </a:p>
          <a:p>
            <a:pPr marL="914400" indent="0">
              <a:buNone/>
            </a:pPr>
            <a:r>
              <a:rPr lang="en-US" sz="2000" dirty="0"/>
              <a:t>(Intercept)       Height  </a:t>
            </a:r>
          </a:p>
          <a:p>
            <a:pPr marL="914400" indent="0">
              <a:buNone/>
            </a:pPr>
            <a:r>
              <a:rPr lang="en-US" sz="2000" dirty="0"/>
              <a:t>    -5.3432       0.1304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08802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>
                <a:solidFill>
                  <a:srgbClr val="A32638"/>
                </a:solidFill>
              </a:rPr>
              <a:t>Linear Regression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4525963"/>
          </a:xfrm>
        </p:spPr>
        <p:txBody>
          <a:bodyPr>
            <a:noAutofit/>
          </a:bodyPr>
          <a:lstStyle/>
          <a:p>
            <a:r>
              <a:rPr lang="en-US" dirty="0" err="1"/>
              <a:t>lm</a:t>
            </a:r>
            <a:r>
              <a:rPr lang="en-US" dirty="0"/>
              <a:t>()</a:t>
            </a:r>
          </a:p>
          <a:p>
            <a:pPr marL="0" indent="0">
              <a:buNone/>
            </a:pPr>
            <a:endParaRPr lang="en-US" sz="1050" dirty="0"/>
          </a:p>
          <a:p>
            <a:pPr marL="914400" indent="0">
              <a:buNone/>
            </a:pPr>
            <a:r>
              <a:rPr lang="en-US" sz="2000" dirty="0"/>
              <a:t>&gt; </a:t>
            </a:r>
            <a:r>
              <a:rPr lang="en-US" sz="2000" dirty="0" err="1"/>
              <a:t>fit.lm</a:t>
            </a:r>
            <a:r>
              <a:rPr lang="en-US" sz="2000" dirty="0"/>
              <a:t>=</a:t>
            </a:r>
            <a:r>
              <a:rPr lang="en-US" sz="2000" dirty="0" err="1"/>
              <a:t>lm</a:t>
            </a:r>
            <a:r>
              <a:rPr lang="en-US" sz="2000" dirty="0"/>
              <a:t>(</a:t>
            </a:r>
            <a:r>
              <a:rPr lang="en-US" sz="2000" dirty="0" err="1"/>
              <a:t>FEV~Height,data</a:t>
            </a:r>
            <a:r>
              <a:rPr lang="en-US" sz="2000" dirty="0"/>
              <a:t>=</a:t>
            </a:r>
            <a:r>
              <a:rPr lang="en-US" sz="2000" dirty="0" err="1"/>
              <a:t>dr</a:t>
            </a:r>
            <a:r>
              <a:rPr lang="en-US" sz="2000" dirty="0"/>
              <a:t>)</a:t>
            </a:r>
          </a:p>
          <a:p>
            <a:pPr marL="914400" indent="0">
              <a:buNone/>
            </a:pPr>
            <a:r>
              <a:rPr lang="en-US" sz="2000" dirty="0"/>
              <a:t>&gt; </a:t>
            </a:r>
            <a:r>
              <a:rPr lang="en-US" sz="2000" dirty="0" err="1"/>
              <a:t>fit.lm</a:t>
            </a:r>
            <a:endParaRPr lang="en-US" sz="2000" dirty="0"/>
          </a:p>
          <a:p>
            <a:pPr marL="914400" indent="0">
              <a:buNone/>
            </a:pPr>
            <a:endParaRPr lang="en-US" sz="2000" dirty="0"/>
          </a:p>
          <a:p>
            <a:pPr marL="914400" indent="0">
              <a:buNone/>
            </a:pPr>
            <a:r>
              <a:rPr lang="en-US" sz="2000" dirty="0"/>
              <a:t>Call:</a:t>
            </a:r>
          </a:p>
          <a:p>
            <a:pPr marL="914400" indent="0">
              <a:buNone/>
            </a:pPr>
            <a:r>
              <a:rPr lang="en-US" sz="2000" dirty="0" err="1"/>
              <a:t>lm</a:t>
            </a:r>
            <a:r>
              <a:rPr lang="en-US" sz="2000" dirty="0"/>
              <a:t>(formula = FEV ~ Height, data = </a:t>
            </a:r>
            <a:r>
              <a:rPr lang="en-US" sz="2000" dirty="0" err="1"/>
              <a:t>dr</a:t>
            </a:r>
            <a:r>
              <a:rPr lang="en-US" sz="2000" dirty="0"/>
              <a:t>)</a:t>
            </a:r>
          </a:p>
          <a:p>
            <a:pPr marL="914400" indent="0">
              <a:buNone/>
            </a:pPr>
            <a:endParaRPr lang="en-US" sz="2000" dirty="0"/>
          </a:p>
          <a:p>
            <a:pPr marL="914400" indent="0">
              <a:buNone/>
            </a:pPr>
            <a:r>
              <a:rPr lang="en-US" sz="2000" dirty="0"/>
              <a:t>Coefficients:</a:t>
            </a:r>
          </a:p>
          <a:p>
            <a:pPr marL="914400" indent="0">
              <a:buNone/>
            </a:pPr>
            <a:r>
              <a:rPr lang="en-US" sz="2000" dirty="0"/>
              <a:t>(Intercept)       Height  </a:t>
            </a:r>
          </a:p>
          <a:p>
            <a:pPr marL="914400" indent="0">
              <a:buNone/>
            </a:pPr>
            <a:r>
              <a:rPr lang="en-US" sz="2000" dirty="0"/>
              <a:t>    -5.3432       0.1304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635FA5-4BD8-4F0F-BEDD-72EDF8E544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689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1822</TotalTime>
  <Words>661</Words>
  <Application>Microsoft Office PowerPoint</Application>
  <PresentationFormat>On-screen Show (4:3)</PresentationFormat>
  <Paragraphs>199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5" baseType="lpstr">
      <vt:lpstr>SimSun</vt:lpstr>
      <vt:lpstr>Arial</vt:lpstr>
      <vt:lpstr>Calibri</vt:lpstr>
      <vt:lpstr>Cambria Math</vt:lpstr>
      <vt:lpstr>Times New Roman</vt:lpstr>
      <vt:lpstr>Office Theme</vt:lpstr>
      <vt:lpstr>R Short Course Part 2 Topic1: Regression models including linear regression and nonlinear model </vt:lpstr>
      <vt:lpstr>Outline</vt:lpstr>
      <vt:lpstr>Linear Regression</vt:lpstr>
      <vt:lpstr>Linear Regression</vt:lpstr>
      <vt:lpstr>Linear Regression</vt:lpstr>
      <vt:lpstr>Linear Regression</vt:lpstr>
      <vt:lpstr>Linear Regression</vt:lpstr>
      <vt:lpstr>Linear Regression</vt:lpstr>
      <vt:lpstr>Linear Regression</vt:lpstr>
      <vt:lpstr>Linear Regression</vt:lpstr>
      <vt:lpstr>Linear Regression</vt:lpstr>
      <vt:lpstr>Linear Regression</vt:lpstr>
      <vt:lpstr>Linear Regression</vt:lpstr>
      <vt:lpstr>Linear Regression</vt:lpstr>
      <vt:lpstr>Linear Regression</vt:lpstr>
      <vt:lpstr>Linear Regression</vt:lpstr>
      <vt:lpstr>Linear Regression</vt:lpstr>
      <vt:lpstr>Linear Regression</vt:lpstr>
      <vt:lpstr>Linear Regression</vt:lpstr>
      <vt:lpstr>Linear Regression</vt:lpstr>
      <vt:lpstr>Linear Regression</vt:lpstr>
      <vt:lpstr>Linear Regression</vt:lpstr>
      <vt:lpstr>Linear Regression</vt:lpstr>
      <vt:lpstr>Linear Regression</vt:lpstr>
      <vt:lpstr>Linear Regression</vt:lpstr>
      <vt:lpstr>Linear Regression</vt:lpstr>
      <vt:lpstr>Linear Regression</vt:lpstr>
      <vt:lpstr>Linear Regression</vt:lpstr>
      <vt:lpstr>Linear Regression</vt:lpstr>
      <vt:lpstr>Nonlinear regression</vt:lpstr>
      <vt:lpstr>Nonlinear regression</vt:lpstr>
      <vt:lpstr>Nonlinear regression</vt:lpstr>
      <vt:lpstr>Nonlinear regression</vt:lpstr>
      <vt:lpstr>Nonlinear regression</vt:lpstr>
      <vt:lpstr>Nonlinear regression</vt:lpstr>
      <vt:lpstr>Nonlinear regression</vt:lpstr>
      <vt:lpstr>Nonlinear regression</vt:lpstr>
      <vt:lpstr>Nonlinear regression</vt:lpstr>
      <vt:lpstr>Nonlinear regression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Bratzler, Dale W (HSC)</dc:creator>
  <cp:lastModifiedBy>Xu, Chao   (HSC)</cp:lastModifiedBy>
  <cp:revision>214</cp:revision>
  <dcterms:created xsi:type="dcterms:W3CDTF">2011-07-15T15:09:17Z</dcterms:created>
  <dcterms:modified xsi:type="dcterms:W3CDTF">2021-02-27T05:33:28Z</dcterms:modified>
</cp:coreProperties>
</file>