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83" r:id="rId4"/>
    <p:sldId id="284" r:id="rId5"/>
    <p:sldId id="285" r:id="rId6"/>
    <p:sldId id="287" r:id="rId7"/>
    <p:sldId id="289" r:id="rId8"/>
    <p:sldId id="290" r:id="rId9"/>
    <p:sldId id="322" r:id="rId10"/>
    <p:sldId id="291" r:id="rId11"/>
    <p:sldId id="292" r:id="rId12"/>
    <p:sldId id="293" r:id="rId13"/>
    <p:sldId id="323" r:id="rId14"/>
    <p:sldId id="324" r:id="rId15"/>
    <p:sldId id="325" r:id="rId16"/>
    <p:sldId id="326" r:id="rId17"/>
    <p:sldId id="294" r:id="rId18"/>
    <p:sldId id="298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6B5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7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88E3-9E09-47FB-B418-DB4418B6DD1F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1939E-A935-4B64-A6E7-69D262BE6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1939E-A935-4B64-A6E7-69D262BE623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9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1939E-A935-4B64-A6E7-69D262BE623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01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1939E-A935-4B64-A6E7-69D262BE623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12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1939E-A935-4B64-A6E7-69D262BE623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83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1939E-A935-4B64-A6E7-69D262BE623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45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71939E-A935-4B64-A6E7-69D262BE62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3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9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5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236056"/>
            <a:ext cx="1885950" cy="62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4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9D1582-E277-44EE-9251-F82C93B8B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398" y="1"/>
            <a:ext cx="1879601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/>
              <a:t>R Short Course Part 2</a:t>
            </a:r>
            <a:br>
              <a:rPr lang="en-US" dirty="0"/>
            </a:br>
            <a:r>
              <a:rPr lang="en-US" dirty="0"/>
              <a:t>Topic2: Generalized linear model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Chao Xu, PhD</a:t>
            </a:r>
          </a:p>
          <a:p>
            <a:r>
              <a:rPr lang="en-US" sz="2600" dirty="0">
                <a:solidFill>
                  <a:schemeClr val="tx1"/>
                </a:solidFill>
              </a:rPr>
              <a:t>Department of Biostatistics and Epidemiology</a:t>
            </a:r>
          </a:p>
          <a:p>
            <a:r>
              <a:rPr lang="en-US" sz="2600" dirty="0">
                <a:solidFill>
                  <a:schemeClr val="tx1"/>
                </a:solidFill>
              </a:rPr>
              <a:t>Hudson College of Public Health, OUHSC</a:t>
            </a:r>
          </a:p>
          <a:p>
            <a:fld id="{DB93146C-A73F-4905-A5BA-69D2CE91E46F}" type="datetime4">
              <a:rPr lang="en-US" sz="2600" smtClean="0">
                <a:solidFill>
                  <a:schemeClr val="tx1"/>
                </a:solidFill>
              </a:rPr>
              <a:t>March 3, 2021</a:t>
            </a:fld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8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P-values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19F697-647E-45D0-86D1-D1AA1CBD3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812" y="2057400"/>
            <a:ext cx="5020376" cy="354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9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P-values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512CF7-CC91-4416-88A6-675130311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312" y="2514600"/>
            <a:ext cx="4477375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8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fit diagnostic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002DEF-D8F7-4145-BA69-F9D801236F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24"/>
          <a:stretch/>
        </p:blipFill>
        <p:spPr>
          <a:xfrm>
            <a:off x="2247575" y="2110740"/>
            <a:ext cx="4648849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26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fit diagnostic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143B88-5469-4249-BB6C-EA6DEBB50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508" y="1942878"/>
            <a:ext cx="5537691" cy="484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890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fit diagnostic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A9976B-33BB-48E0-B1F2-C1FBB9EAB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664" y="1985963"/>
            <a:ext cx="4726671" cy="471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356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Multivariate model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83AB92-C2CF-40EA-BFD8-1E470E3C4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75" y="2106421"/>
            <a:ext cx="4829849" cy="397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5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Multivariate model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AA8919-0CC0-4060-A20F-1E11D7F57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022" y="2514600"/>
            <a:ext cx="5591955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021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Subset: male subjects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D4524E-4A56-4323-A7CC-AAE85F636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390" y="2132527"/>
            <a:ext cx="6049219" cy="37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8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Poisson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Count data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=0,1,2,…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⁡{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Number of people in line during one minute; # of failures per hour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sz="105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7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Poisson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Count data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exp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⁡(0.2+0.5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sz="105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1E861C-E7CC-4D8C-9A2D-D2478360DF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63" r="3572" b="2310"/>
          <a:stretch/>
        </p:blipFill>
        <p:spPr>
          <a:xfrm>
            <a:off x="2153164" y="2440662"/>
            <a:ext cx="4837671" cy="441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8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Frequency data analysis</a:t>
            </a:r>
          </a:p>
          <a:p>
            <a:r>
              <a:rPr lang="en-US" dirty="0"/>
              <a:t>Logistic regression</a:t>
            </a:r>
            <a:endParaRPr lang="en-US" sz="900" dirty="0"/>
          </a:p>
          <a:p>
            <a:r>
              <a:rPr lang="en-US" dirty="0"/>
              <a:t>Poisson regression</a:t>
            </a:r>
          </a:p>
          <a:p>
            <a:r>
              <a:rPr lang="en-US" dirty="0"/>
              <a:t>Negative binomial regression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Poisson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glm</a:t>
            </a:r>
            <a:r>
              <a:rPr lang="en-US" dirty="0"/>
              <a:t>()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A92F15-9BC0-4E15-A1A0-D3B82393B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391" y="2057400"/>
            <a:ext cx="4963218" cy="37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04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Poisson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Deviance goodness of fit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90BE8F-4FC9-4486-A5D0-4B699B20B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652" y="2590715"/>
            <a:ext cx="4772691" cy="6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45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Poisson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Improvement test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7E05DB-2639-4F86-98AD-613C80DBCA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838" y="2600209"/>
            <a:ext cx="4820323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746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Negative Binomial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Overdispersion in Poisson regression</a:t>
                </a:r>
              </a:p>
              <a:p>
                <a:pPr lvl="1"/>
                <a:r>
                  <a:rPr lang="en-US" dirty="0"/>
                  <a:t>Variance &gt; mean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𝑁𝐵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𝑣𝑎𝑟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105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61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Negative Binomial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Overdispersion in Poisson regression</a:t>
            </a:r>
          </a:p>
          <a:p>
            <a:pPr lvl="1"/>
            <a:r>
              <a:rPr lang="en-US" dirty="0"/>
              <a:t>K=2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E7FBB9-1AF8-47C5-B90F-91C3DB91A9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63" r="3572"/>
          <a:stretch/>
        </p:blipFill>
        <p:spPr>
          <a:xfrm>
            <a:off x="2420620" y="2322513"/>
            <a:ext cx="4302760" cy="403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17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Negative Binomial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Overdispersion in Poisson regression</a:t>
            </a:r>
          </a:p>
          <a:p>
            <a:pPr lvl="1"/>
            <a:r>
              <a:rPr lang="en-US" dirty="0"/>
              <a:t>K=2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F523E3-61E4-4A7D-A706-36B830C3CF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65" y="2113909"/>
            <a:ext cx="4801270" cy="459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103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Negative Binomial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glm.nb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A1BF8C-8886-4152-AE64-8A9176F31D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733" y="2443025"/>
            <a:ext cx="5620534" cy="19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44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Negative Binomial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glm.nb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B1FAD2-B9E1-4DE2-9D64-CF9EF156F4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011852"/>
            <a:ext cx="5486400" cy="407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0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Negative Binomial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odTest</a:t>
            </a:r>
            <a:endParaRPr lang="en-US" dirty="0"/>
          </a:p>
          <a:p>
            <a:pPr lvl="1"/>
            <a:r>
              <a:rPr lang="en-US" dirty="0"/>
              <a:t>Compares the log-likelihoods of a negative binomial regression model and a Poisson regression model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48AA1D-F8FA-4131-8768-A9182B8839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12" y="3810000"/>
            <a:ext cx="5382376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36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52C2-8E46-46E1-9B7C-F6FF3445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Stepwise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AD23C-7D17-48E2-B917-DE46D76DB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step()</a:t>
            </a:r>
          </a:p>
          <a:p>
            <a:pPr lvl="1"/>
            <a:r>
              <a:rPr lang="en-US" dirty="0"/>
              <a:t>same syntax/language as in linear regression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A2F11-66CE-41ED-87C6-80CC9C5C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4DFBC-D314-4346-BE8E-1A6EA9E941C3}"/>
              </a:ext>
            </a:extLst>
          </p:cNvPr>
          <p:cNvSpPr/>
          <p:nvPr/>
        </p:nvSpPr>
        <p:spPr>
          <a:xfrm>
            <a:off x="990600" y="3142565"/>
            <a:ext cx="4350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&gt; </a:t>
            </a:r>
            <a:r>
              <a:rPr lang="en-US" dirty="0" err="1"/>
              <a:t>fit.null</a:t>
            </a:r>
            <a:r>
              <a:rPr lang="en-US" dirty="0"/>
              <a:t>=</a:t>
            </a:r>
            <a:r>
              <a:rPr lang="en-US" dirty="0" err="1"/>
              <a:t>glm</a:t>
            </a:r>
            <a:r>
              <a:rPr lang="en-US" dirty="0"/>
              <a:t>(sat~1, data=d, family=</a:t>
            </a:r>
            <a:r>
              <a:rPr lang="en-US" dirty="0" err="1"/>
              <a:t>poisson</a:t>
            </a:r>
            <a:r>
              <a:rPr lang="en-US" dirty="0"/>
              <a:t>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571880-4376-4D7A-8568-3A2ABA416956}"/>
              </a:ext>
            </a:extLst>
          </p:cNvPr>
          <p:cNvSpPr/>
          <p:nvPr/>
        </p:nvSpPr>
        <p:spPr>
          <a:xfrm>
            <a:off x="990600" y="3530769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&gt; </a:t>
            </a:r>
            <a:r>
              <a:rPr lang="en-US" dirty="0" err="1"/>
              <a:t>fit.full</a:t>
            </a:r>
            <a:r>
              <a:rPr lang="en-US" dirty="0"/>
              <a:t>=</a:t>
            </a:r>
            <a:r>
              <a:rPr lang="en-US" dirty="0" err="1"/>
              <a:t>glm</a:t>
            </a:r>
            <a:r>
              <a:rPr lang="en-US" dirty="0"/>
              <a:t>(</a:t>
            </a:r>
            <a:r>
              <a:rPr lang="en-US" dirty="0" err="1"/>
              <a:t>sat~weight+width+color+spine</a:t>
            </a:r>
            <a:r>
              <a:rPr lang="en-US" dirty="0"/>
              <a:t>, data=d, family=</a:t>
            </a:r>
            <a:r>
              <a:rPr lang="en-US" dirty="0" err="1"/>
              <a:t>poisson</a:t>
            </a:r>
            <a:r>
              <a:rPr lang="en-US" dirty="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1F6A96-64BC-4E25-9DBE-A098E5EEAADF}"/>
              </a:ext>
            </a:extLst>
          </p:cNvPr>
          <p:cNvSpPr/>
          <p:nvPr/>
        </p:nvSpPr>
        <p:spPr>
          <a:xfrm>
            <a:off x="990600" y="3900101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##stepwise BIC, k=log(n)</a:t>
            </a:r>
          </a:p>
          <a:p>
            <a:r>
              <a:rPr lang="en-US" dirty="0"/>
              <a:t>res=step(</a:t>
            </a:r>
            <a:r>
              <a:rPr lang="en-US" dirty="0" err="1"/>
              <a:t>fit.null</a:t>
            </a:r>
            <a:r>
              <a:rPr lang="en-US" dirty="0"/>
              <a:t>, scope=list(lower=</a:t>
            </a:r>
            <a:r>
              <a:rPr lang="en-US" dirty="0" err="1"/>
              <a:t>fit.null</a:t>
            </a:r>
            <a:r>
              <a:rPr lang="en-US" dirty="0"/>
              <a:t>, upper=</a:t>
            </a:r>
            <a:r>
              <a:rPr lang="en-US" dirty="0" err="1"/>
              <a:t>fit.full</a:t>
            </a:r>
            <a:r>
              <a:rPr lang="en-US" dirty="0"/>
              <a:t>), direction="both", k=log(173))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/>
              <a:t>##stepwise AIC, k=2</a:t>
            </a:r>
          </a:p>
          <a:p>
            <a:r>
              <a:rPr lang="en-US" dirty="0"/>
              <a:t>&gt; res=step(</a:t>
            </a:r>
            <a:r>
              <a:rPr lang="en-US" dirty="0" err="1"/>
              <a:t>fit.null</a:t>
            </a:r>
            <a:r>
              <a:rPr lang="en-US" dirty="0"/>
              <a:t>, scope=list(lower=</a:t>
            </a:r>
            <a:r>
              <a:rPr lang="en-US" dirty="0" err="1"/>
              <a:t>fit.null</a:t>
            </a:r>
            <a:r>
              <a:rPr lang="en-US" dirty="0"/>
              <a:t>, upper=</a:t>
            </a:r>
            <a:r>
              <a:rPr lang="en-US" dirty="0" err="1"/>
              <a:t>fit.full</a:t>
            </a:r>
            <a:r>
              <a:rPr lang="en-US" dirty="0"/>
              <a:t>), direction="both", k=2)</a:t>
            </a:r>
          </a:p>
        </p:txBody>
      </p:sp>
    </p:spTree>
    <p:extLst>
      <p:ext uri="{BB962C8B-B14F-4D97-AF65-F5344CB8AC3E}">
        <p14:creationId xmlns:p14="http://schemas.microsoft.com/office/powerpoint/2010/main" val="304106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Binary outcome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344488" lvl="1" indent="-344488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Variable of interest</a:t>
                </a:r>
              </a:p>
              <a:p>
                <a:pPr marL="744538" lvl="2" indent="-344488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2800" dirty="0">
                    <a:ea typeface="Cambria Math" panose="02040503050406030204" pitchFamily="18" charset="0"/>
                  </a:rPr>
                  <a:t>, confidence intervals (CI), and p-value</a:t>
                </a:r>
              </a:p>
              <a:p>
                <a:pPr marL="744538" lvl="2" indent="-344488"/>
                <a:r>
                  <a:rPr lang="en-US" sz="2800" dirty="0"/>
                  <a:t>Fit statistics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Mostly used command</a:t>
                </a:r>
              </a:p>
              <a:p>
                <a:pPr lvl="1"/>
                <a:r>
                  <a:rPr lang="en-US" dirty="0" err="1"/>
                  <a:t>glm</a:t>
                </a:r>
                <a:r>
                  <a:rPr lang="en-US" dirty="0"/>
                  <a:t>()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𝑔𝑙𝑚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𝑜𝑢𝑡𝑐𝑜𝑚𝑒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𝑝𝑟𝑒𝑑𝑖𝑐𝑡𝑜𝑟𝑠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𝑓𝑎𝑚𝑖𝑙𝑦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"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binomial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"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[…])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[…]: optional arguments</a:t>
                </a:r>
              </a:p>
              <a:p>
                <a:pPr lvl="2"/>
                <a:r>
                  <a:rPr lang="en-US" dirty="0"/>
                  <a:t>data = </a:t>
                </a:r>
                <a:r>
                  <a:rPr lang="en-US" dirty="0" err="1"/>
                  <a:t>your.data</a:t>
                </a:r>
                <a:endParaRPr lang="en-US" dirty="0"/>
              </a:p>
              <a:p>
                <a:pPr lvl="2"/>
                <a:r>
                  <a:rPr lang="en-US" dirty="0"/>
                  <a:t>subset = gender==“Female”	</a:t>
                </a:r>
              </a:p>
              <a:p>
                <a:pPr lvl="2"/>
                <a:r>
                  <a:rPr lang="en-US" dirty="0"/>
                  <a:t>Other advanced functions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 b="-8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0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1E012B-E2AD-4042-AAD9-CDA7CF490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706" y="2514600"/>
            <a:ext cx="5458587" cy="37438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Example – Impairment due to asthma</a:t>
            </a:r>
          </a:p>
          <a:p>
            <a:pPr lvl="1"/>
            <a:r>
              <a:rPr lang="en-US" dirty="0"/>
              <a:t>Risk factors: gender and smoking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4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glm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1050" dirty="0"/>
          </a:p>
          <a:p>
            <a:pPr marL="91440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1E5DBD-44A9-4F75-85AB-298A54AFD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0" y="2509709"/>
            <a:ext cx="5658640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8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Extract estimates, odds, and odds ratio (OR)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8653CF-9D87-4A24-9494-C384DDEBB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549" y="2325954"/>
            <a:ext cx="2852902" cy="22060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A0FEA2-4175-4D61-91F8-E2596A450C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549" y="4989674"/>
            <a:ext cx="2333951" cy="7430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7A9971C-3956-4915-8128-F9D7634343B6}"/>
              </a:ext>
            </a:extLst>
          </p:cNvPr>
          <p:cNvSpPr txBox="1"/>
          <p:nvPr/>
        </p:nvSpPr>
        <p:spPr>
          <a:xfrm>
            <a:off x="3048000" y="5953321"/>
            <a:ext cx="4774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Odds of impaired in nonsmokers: 12/140=0.0857</a:t>
            </a:r>
          </a:p>
          <a:p>
            <a:r>
              <a:rPr lang="en-US" dirty="0"/>
              <a:t>Odds of impaired in smokers: 42/72=0.5556</a:t>
            </a:r>
          </a:p>
          <a:p>
            <a:r>
              <a:rPr lang="en-US" dirty="0"/>
              <a:t>OR smokers vs nonsmokers= 0.5556/0.0857=6.48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6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Extract CI of estimate and Odds: </a:t>
            </a:r>
            <a:r>
              <a:rPr lang="en-US" dirty="0" err="1"/>
              <a:t>confint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8B4838-F460-410A-BEB4-7F203BA53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555028"/>
            <a:ext cx="3298007" cy="174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88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Logistic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Extract OR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BFB1C1-9041-49F7-BEE5-72EDFB9D18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85" y="2345130"/>
            <a:ext cx="6929830" cy="7152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05F06B-79CB-4861-A8E0-4494A65E0CF8}"/>
              </a:ext>
            </a:extLst>
          </p:cNvPr>
          <p:cNvSpPr txBox="1"/>
          <p:nvPr/>
        </p:nvSpPr>
        <p:spPr>
          <a:xfrm>
            <a:off x="1066800" y="3516868"/>
            <a:ext cx="749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or_glm</a:t>
            </a:r>
            <a:r>
              <a:rPr lang="en-US" dirty="0"/>
              <a:t>(data, model, </a:t>
            </a:r>
            <a:r>
              <a:rPr lang="en-US" dirty="0" err="1"/>
              <a:t>incr</a:t>
            </a:r>
            <a:r>
              <a:rPr lang="en-US" dirty="0"/>
              <a:t> = list(</a:t>
            </a:r>
            <a:r>
              <a:rPr lang="en-US" dirty="0" err="1"/>
              <a:t>continuous_variable</a:t>
            </a:r>
            <a:r>
              <a:rPr lang="en-US" dirty="0"/>
              <a:t> = </a:t>
            </a:r>
            <a:r>
              <a:rPr lang="en-US" dirty="0" err="1"/>
              <a:t>increase_unit</a:t>
            </a:r>
            <a:r>
              <a:rPr lang="en-US" dirty="0"/>
              <a:t>), ci = 0.95)</a:t>
            </a:r>
          </a:p>
        </p:txBody>
      </p:sp>
    </p:spTree>
    <p:extLst>
      <p:ext uri="{BB962C8B-B14F-4D97-AF65-F5344CB8AC3E}">
        <p14:creationId xmlns:p14="http://schemas.microsoft.com/office/powerpoint/2010/main" val="104857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2465</TotalTime>
  <Words>545</Words>
  <Application>Microsoft Office PowerPoint</Application>
  <PresentationFormat>On-screen Show (4:3)</PresentationFormat>
  <Paragraphs>139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Cambria Math</vt:lpstr>
      <vt:lpstr>Wingdings</vt:lpstr>
      <vt:lpstr>Office Theme</vt:lpstr>
      <vt:lpstr>R Short Course Part 2 Topic2: Generalized linear model</vt:lpstr>
      <vt:lpstr>Outline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Logistic Regression</vt:lpstr>
      <vt:lpstr>Poisson Regression</vt:lpstr>
      <vt:lpstr>Poisson Regression</vt:lpstr>
      <vt:lpstr>Poisson Regression</vt:lpstr>
      <vt:lpstr>Poisson Regression</vt:lpstr>
      <vt:lpstr>Poisson Regression</vt:lpstr>
      <vt:lpstr>Negative Binomial Regression</vt:lpstr>
      <vt:lpstr>Negative Binomial Regression</vt:lpstr>
      <vt:lpstr>Negative Binomial Regression</vt:lpstr>
      <vt:lpstr>Negative Binomial Regression</vt:lpstr>
      <vt:lpstr>Negative Binomial Regression</vt:lpstr>
      <vt:lpstr>Negative Binomial Regression</vt:lpstr>
      <vt:lpstr>Stepwise selection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Bratzler, Dale W (HSC)</dc:creator>
  <cp:lastModifiedBy>Xu, Chao   (HSC)</cp:lastModifiedBy>
  <cp:revision>249</cp:revision>
  <dcterms:created xsi:type="dcterms:W3CDTF">2011-07-15T15:09:17Z</dcterms:created>
  <dcterms:modified xsi:type="dcterms:W3CDTF">2021-03-03T15:05:26Z</dcterms:modified>
</cp:coreProperties>
</file>