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340" r:id="rId3"/>
    <p:sldId id="354" r:id="rId4"/>
    <p:sldId id="355" r:id="rId5"/>
    <p:sldId id="357" r:id="rId6"/>
    <p:sldId id="378" r:id="rId7"/>
    <p:sldId id="379" r:id="rId8"/>
    <p:sldId id="380" r:id="rId9"/>
    <p:sldId id="358" r:id="rId10"/>
    <p:sldId id="359" r:id="rId11"/>
    <p:sldId id="349" r:id="rId12"/>
    <p:sldId id="350" r:id="rId13"/>
    <p:sldId id="360" r:id="rId14"/>
    <p:sldId id="347" r:id="rId15"/>
    <p:sldId id="348" r:id="rId16"/>
    <p:sldId id="361" r:id="rId17"/>
    <p:sldId id="338" r:id="rId18"/>
    <p:sldId id="362" r:id="rId19"/>
    <p:sldId id="366" r:id="rId20"/>
    <p:sldId id="365" r:id="rId21"/>
    <p:sldId id="368" r:id="rId22"/>
    <p:sldId id="369" r:id="rId23"/>
    <p:sldId id="371" r:id="rId24"/>
    <p:sldId id="372" r:id="rId25"/>
    <p:sldId id="373" r:id="rId26"/>
    <p:sldId id="370" r:id="rId27"/>
    <p:sldId id="374" r:id="rId28"/>
    <p:sldId id="376" r:id="rId29"/>
    <p:sldId id="375" r:id="rId30"/>
    <p:sldId id="364" r:id="rId31"/>
    <p:sldId id="36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6B5"/>
    <a:srgbClr val="A3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94660"/>
  </p:normalViewPr>
  <p:slideViewPr>
    <p:cSldViewPr showGuides="1">
      <p:cViewPr varScale="1">
        <p:scale>
          <a:sx n="81" d="100"/>
          <a:sy n="81" d="100"/>
        </p:scale>
        <p:origin x="1680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788E3-9E09-47FB-B418-DB4418B6DD1F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1939E-A935-4B64-A6E7-69D262BE6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6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0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8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2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9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2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0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5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6236056"/>
            <a:ext cx="1885950" cy="62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4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9D1582-E277-44EE-9251-F82C93B8B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398" y="1"/>
            <a:ext cx="1879601" cy="76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990850"/>
          </a:xfrm>
        </p:spPr>
        <p:txBody>
          <a:bodyPr>
            <a:normAutofit/>
          </a:bodyPr>
          <a:lstStyle/>
          <a:p>
            <a:r>
              <a:rPr lang="en-US" dirty="0" smtClean="0"/>
              <a:t>R Short Course Part 2</a:t>
            </a:r>
            <a:br>
              <a:rPr lang="en-US" dirty="0" smtClean="0"/>
            </a:br>
            <a:r>
              <a:rPr lang="en-US" dirty="0" smtClean="0"/>
              <a:t>Topic 4: Nonparametric statistics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tx1"/>
                </a:solidFill>
              </a:rPr>
              <a:t>Kai Ding, PhD</a:t>
            </a:r>
          </a:p>
          <a:p>
            <a:r>
              <a:rPr lang="en-US" sz="2600" smtClean="0">
                <a:solidFill>
                  <a:schemeClr val="tx1"/>
                </a:solidFill>
              </a:rPr>
              <a:t>Department of Biostatistics and Epidemiology</a:t>
            </a:r>
          </a:p>
          <a:p>
            <a:r>
              <a:rPr lang="en-US" sz="2600" smtClean="0">
                <a:solidFill>
                  <a:schemeClr val="tx1"/>
                </a:solidFill>
              </a:rPr>
              <a:t>Hudson College of Public Health, OUHSC</a:t>
            </a:r>
          </a:p>
          <a:p>
            <a:r>
              <a:rPr lang="en-US" sz="2600" smtClean="0">
                <a:solidFill>
                  <a:schemeClr val="tx1"/>
                </a:solidFill>
              </a:rPr>
              <a:t>March 10, 2021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88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A32638"/>
                </a:solidFill>
              </a:rPr>
              <a:t>Example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Twin study: One </a:t>
            </a:r>
            <a:r>
              <a:rPr lang="en-US" dirty="0"/>
              <a:t>of the twins received drug 1 and the other received drug 2. </a:t>
            </a:r>
            <a:endParaRPr lang="en-US" dirty="0" smtClean="0"/>
          </a:p>
          <a:p>
            <a:r>
              <a:rPr lang="en-US" dirty="0" smtClean="0"/>
              <a:t>Treatment </a:t>
            </a:r>
            <a:r>
              <a:rPr lang="en-US" dirty="0"/>
              <a:t>assignment was random. </a:t>
            </a:r>
            <a:endParaRPr lang="en-US" dirty="0" smtClean="0"/>
          </a:p>
          <a:p>
            <a:r>
              <a:rPr lang="en-US" dirty="0" smtClean="0"/>
              <a:t>Outcome </a:t>
            </a:r>
            <a:r>
              <a:rPr lang="en-US" dirty="0"/>
              <a:t>is the </a:t>
            </a:r>
            <a:r>
              <a:rPr lang="en-US" u="sng" dirty="0"/>
              <a:t>reduction in </a:t>
            </a:r>
            <a:r>
              <a:rPr lang="en-US" u="sng" dirty="0" smtClean="0"/>
              <a:t>cholesterol from baseline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Is there a difference in the mean outcome between drug 1 and drug2?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9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A32638"/>
                </a:solidFill>
              </a:rPr>
              <a:t>Wilcoxon signed-rank test for paired data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5000"/>
            <a:ext cx="8153400" cy="209533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4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A32638"/>
                </a:solidFill>
              </a:rPr>
              <a:t>Wilcoxon </a:t>
            </a:r>
            <a:r>
              <a:rPr lang="en-US" dirty="0" smtClean="0">
                <a:solidFill>
                  <a:srgbClr val="A32638"/>
                </a:solidFill>
              </a:rPr>
              <a:t>rank-sum </a:t>
            </a:r>
            <a:r>
              <a:rPr lang="en-US" dirty="0">
                <a:solidFill>
                  <a:srgbClr val="A32638"/>
                </a:solidFill>
              </a:rPr>
              <a:t>test for </a:t>
            </a:r>
            <a:r>
              <a:rPr lang="en-US" dirty="0" smtClean="0">
                <a:solidFill>
                  <a:srgbClr val="A32638"/>
                </a:solidFill>
              </a:rPr>
              <a:t>two independent samples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Assumption</a:t>
                </a:r>
              </a:p>
              <a:p>
                <a:pPr lvl="1"/>
                <a:r>
                  <a:rPr lang="en-US" dirty="0" smtClean="0"/>
                  <a:t>X-sample (</a:t>
                </a:r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 smtClean="0"/>
                  <a:t>X</a:t>
                </a:r>
                <a:r>
                  <a:rPr lang="en-US" baseline="-25000" dirty="0" err="1" smtClean="0"/>
                  <a:t>m</a:t>
                </a:r>
                <a:r>
                  <a:rPr lang="en-US" dirty="0" smtClean="0"/>
                  <a:t>) and </a:t>
                </a:r>
                <a:r>
                  <a:rPr lang="en-US" dirty="0"/>
                  <a:t>Y-sample </a:t>
                </a:r>
                <a:r>
                  <a:rPr lang="en-US" dirty="0" smtClean="0"/>
                  <a:t>(</a:t>
                </a:r>
                <a:r>
                  <a:rPr lang="en-US" dirty="0"/>
                  <a:t>Y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Y</a:t>
                </a:r>
                <a:r>
                  <a:rPr lang="en-US" baseline="-25000" dirty="0" err="1"/>
                  <a:t>n</a:t>
                </a:r>
                <a:r>
                  <a:rPr lang="en-US" dirty="0" smtClean="0"/>
                  <a:t>) are independent</a:t>
                </a:r>
              </a:p>
              <a:p>
                <a:r>
                  <a:rPr lang="en-US" dirty="0" smtClean="0"/>
                  <a:t>Hypothesis testing</a:t>
                </a:r>
              </a:p>
              <a:p>
                <a:pPr lvl="1"/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X variable and Y variable have the same </a:t>
                </a:r>
                <a:r>
                  <a:rPr lang="en-US" dirty="0" smtClean="0"/>
                  <a:t>distribution</a:t>
                </a:r>
              </a:p>
              <a:p>
                <a:pPr lvl="1"/>
                <a:r>
                  <a:rPr lang="en-US" dirty="0" smtClean="0"/>
                  <a:t>H</a:t>
                </a:r>
                <a:r>
                  <a:rPr lang="en-US" baseline="-25000" dirty="0" smtClean="0"/>
                  <a:t>a</a:t>
                </a:r>
                <a:r>
                  <a:rPr lang="en-US" dirty="0" smtClean="0"/>
                  <a:t>: Y </a:t>
                </a:r>
                <a:r>
                  <a:rPr lang="en-US" dirty="0"/>
                  <a:t>tends to be larger (or smaller) than </a:t>
                </a:r>
                <a:r>
                  <a:rPr lang="en-US" dirty="0" smtClean="0"/>
                  <a:t>X</a:t>
                </a:r>
              </a:p>
              <a:p>
                <a:r>
                  <a:rPr lang="en-US" dirty="0" smtClean="0"/>
                  <a:t>Wilcoxon rank-sum statistic</a:t>
                </a:r>
              </a:p>
              <a:p>
                <a:pPr lvl="1"/>
                <a:r>
                  <a:rPr lang="en-US" dirty="0"/>
                  <a:t>Combine m + n observations into one </a:t>
                </a:r>
                <a:r>
                  <a:rPr lang="en-US" dirty="0" smtClean="0"/>
                  <a:t>group </a:t>
                </a:r>
              </a:p>
              <a:p>
                <a:pPr lvl="1"/>
                <a:r>
                  <a:rPr lang="en-US" dirty="0" smtClean="0"/>
                  <a:t>Rank </a:t>
                </a:r>
                <a:r>
                  <a:rPr lang="en-US" dirty="0"/>
                  <a:t>the observations from smallest to </a:t>
                </a:r>
                <a:r>
                  <a:rPr lang="en-US" dirty="0" smtClean="0"/>
                  <a:t>largest</a:t>
                </a:r>
              </a:p>
              <a:p>
                <a:pPr lvl="1"/>
                <a:r>
                  <a:rPr lang="en-US" dirty="0"/>
                  <a:t>W is the sum of the ranks assigned to the Y-values</a:t>
                </a:r>
                <a:endParaRPr lang="en-US" dirty="0" smtClean="0"/>
              </a:p>
              <a:p>
                <a:r>
                  <a:rPr lang="en-US" dirty="0" smtClean="0"/>
                  <a:t>Equivalent to </a:t>
                </a:r>
                <a:r>
                  <a:rPr lang="en-US" dirty="0"/>
                  <a:t>Mann-Whitney </a:t>
                </a:r>
                <a:r>
                  <a:rPr lang="en-US" dirty="0" smtClean="0"/>
                  <a:t>U </a:t>
                </a:r>
                <a:r>
                  <a:rPr lang="en-US" dirty="0" smtClean="0"/>
                  <a:t>test</a:t>
                </a:r>
              </a:p>
              <a:p>
                <a:r>
                  <a:rPr lang="en-US" dirty="0">
                    <a:sym typeface="Wingdings" panose="05000000000000000000" pitchFamily="2" charset="2"/>
                  </a:rPr>
                  <a:t>Analogous to </a:t>
                </a:r>
                <a:r>
                  <a:rPr lang="en-US" dirty="0" smtClean="0">
                    <a:sym typeface="Wingdings" panose="05000000000000000000" pitchFamily="2" charset="2"/>
                  </a:rPr>
                  <a:t>two-sample t-test</a:t>
                </a:r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7" t="-2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7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A32638"/>
                </a:solidFill>
              </a:rPr>
              <a:t>Example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Compare the effects of two soporific </a:t>
            </a:r>
            <a:r>
              <a:rPr lang="en-US" dirty="0" smtClean="0"/>
              <a:t>drugs </a:t>
            </a:r>
          </a:p>
          <a:p>
            <a:r>
              <a:rPr lang="en-US" dirty="0"/>
              <a:t>Each subject receives a placebo and then is randomly assigned to receive Drug 1 (X) or Drug 2 (Y</a:t>
            </a:r>
            <a:r>
              <a:rPr lang="en-US" dirty="0" smtClean="0"/>
              <a:t>)</a:t>
            </a:r>
          </a:p>
          <a:p>
            <a:r>
              <a:rPr lang="en-US" dirty="0" smtClean="0"/>
              <a:t>Outcome: </a:t>
            </a:r>
            <a:r>
              <a:rPr lang="en-US" dirty="0"/>
              <a:t>Number of hours of increased sleep over </a:t>
            </a:r>
            <a:r>
              <a:rPr lang="en-US" dirty="0" smtClean="0"/>
              <a:t>placebo</a:t>
            </a:r>
          </a:p>
          <a:p>
            <a:r>
              <a:rPr lang="en-US" dirty="0"/>
              <a:t>Study question: which drug is more effective at increasing sleep?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A32638"/>
                </a:solidFill>
              </a:rPr>
              <a:t>Wilcoxon rank-sum test for two independent samples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399" y="2209800"/>
            <a:ext cx="7709280" cy="1981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rgbClr val="A32638"/>
                </a:solidFill>
              </a:rPr>
              <a:t>Kruskal</a:t>
            </a:r>
            <a:r>
              <a:rPr lang="en-US" sz="4000" dirty="0">
                <a:solidFill>
                  <a:srgbClr val="A32638"/>
                </a:solidFill>
              </a:rPr>
              <a:t>-Wallis </a:t>
            </a:r>
            <a:r>
              <a:rPr lang="en-US" sz="4000" dirty="0" smtClean="0">
                <a:solidFill>
                  <a:srgbClr val="A32638"/>
                </a:solidFill>
              </a:rPr>
              <a:t>test for k (k &gt; 2) independent samples</a:t>
            </a:r>
            <a:endParaRPr lang="en-US" sz="4000" dirty="0">
              <a:solidFill>
                <a:srgbClr val="A32638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Assumption</a:t>
                </a:r>
              </a:p>
              <a:p>
                <a:pPr lvl="1"/>
                <a:r>
                  <a:rPr lang="en-US" dirty="0"/>
                  <a:t>Treatment 1,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dirty="0"/>
                  <a:t>, and treatment k are mutually </a:t>
                </a:r>
                <a:r>
                  <a:rPr lang="en-US" dirty="0" smtClean="0"/>
                  <a:t>independent</a:t>
                </a:r>
              </a:p>
              <a:p>
                <a:r>
                  <a:rPr lang="en-US" dirty="0" smtClean="0"/>
                  <a:t>Hypothesis</a:t>
                </a:r>
              </a:p>
              <a:p>
                <a:pPr lvl="1"/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The k population medians are </a:t>
                </a:r>
                <a:r>
                  <a:rPr lang="en-US" dirty="0" smtClean="0"/>
                  <a:t>equal</a:t>
                </a:r>
              </a:p>
              <a:p>
                <a:pPr lvl="1"/>
                <a:r>
                  <a:rPr lang="en-US" dirty="0" smtClean="0"/>
                  <a:t>H</a:t>
                </a:r>
                <a:r>
                  <a:rPr lang="en-US" baseline="-25000" dirty="0" smtClean="0"/>
                  <a:t>a</a:t>
                </a:r>
                <a:r>
                  <a:rPr lang="en-US" dirty="0" smtClean="0"/>
                  <a:t>: The </a:t>
                </a:r>
                <a:r>
                  <a:rPr lang="en-US" dirty="0"/>
                  <a:t>k population medians are not all </a:t>
                </a:r>
                <a:r>
                  <a:rPr lang="en-US" dirty="0" smtClean="0"/>
                  <a:t>equal</a:t>
                </a:r>
              </a:p>
              <a:p>
                <a:r>
                  <a:rPr lang="en-US" dirty="0"/>
                  <a:t>Similar to Wilcoxon rank-sum test, </a:t>
                </a:r>
                <a:r>
                  <a:rPr lang="en-US" dirty="0" err="1"/>
                  <a:t>Kruskal</a:t>
                </a:r>
                <a:r>
                  <a:rPr lang="en-US" dirty="0"/>
                  <a:t>-Wallis test is based on </a:t>
                </a:r>
                <a:r>
                  <a:rPr lang="en-US" dirty="0" smtClean="0"/>
                  <a:t>ranks</a:t>
                </a:r>
              </a:p>
              <a:p>
                <a:pPr lvl="1"/>
                <a:r>
                  <a:rPr lang="en-US" dirty="0"/>
                  <a:t>R</a:t>
                </a:r>
                <a:r>
                  <a:rPr lang="en-US" dirty="0" smtClean="0"/>
                  <a:t>ank </a:t>
                </a:r>
                <a:r>
                  <a:rPr lang="en-US" dirty="0"/>
                  <a:t>of observation from subject j in treatment </a:t>
                </a:r>
                <a:r>
                  <a:rPr lang="en-US" dirty="0" err="1"/>
                  <a:t>i</a:t>
                </a:r>
                <a:r>
                  <a:rPr lang="en-US" dirty="0"/>
                  <a:t> among the </a:t>
                </a:r>
                <a:r>
                  <a:rPr lang="en-US" u="sng" dirty="0"/>
                  <a:t>COMBINED</a:t>
                </a:r>
                <a:r>
                  <a:rPr lang="en-US" dirty="0"/>
                  <a:t> </a:t>
                </a:r>
                <a:r>
                  <a:rPr lang="en-US" dirty="0" smtClean="0"/>
                  <a:t>sample</a:t>
                </a:r>
              </a:p>
              <a:p>
                <a:r>
                  <a:rPr lang="en-US" dirty="0">
                    <a:sym typeface="Wingdings" panose="05000000000000000000" pitchFamily="2" charset="2"/>
                  </a:rPr>
                  <a:t>Analogous to </a:t>
                </a:r>
                <a:r>
                  <a:rPr lang="en-US" dirty="0" smtClean="0">
                    <a:sym typeface="Wingdings" panose="05000000000000000000" pitchFamily="2" charset="2"/>
                  </a:rPr>
                  <a:t>ANOVA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3504" r="-370" b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E</a:t>
            </a:r>
            <a:r>
              <a:rPr lang="en-US" dirty="0" smtClean="0">
                <a:solidFill>
                  <a:srgbClr val="A32638"/>
                </a:solidFill>
              </a:rPr>
              <a:t>xample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Data on length (mm) of YOY Gizzard Shad were collected at four different sites in </a:t>
            </a:r>
            <a:r>
              <a:rPr lang="en-US" dirty="0" err="1"/>
              <a:t>Kokosing</a:t>
            </a:r>
            <a:r>
              <a:rPr lang="en-US" dirty="0"/>
              <a:t> lake (Ohio</a:t>
            </a:r>
            <a:r>
              <a:rPr lang="en-US" dirty="0" smtClean="0"/>
              <a:t>)</a:t>
            </a:r>
          </a:p>
          <a:p>
            <a:r>
              <a:rPr lang="en-US" dirty="0" smtClean="0"/>
              <a:t>Question: Is there any difference </a:t>
            </a:r>
            <a:r>
              <a:rPr lang="en-US" dirty="0"/>
              <a:t>between the median YOY lengths at the four </a:t>
            </a:r>
            <a:r>
              <a:rPr lang="en-US" dirty="0" smtClean="0"/>
              <a:t>sites? If so, </a:t>
            </a:r>
            <a:r>
              <a:rPr lang="en-US" dirty="0"/>
              <a:t>which particular sites differ in median YOY </a:t>
            </a:r>
            <a:r>
              <a:rPr lang="en-US" dirty="0" smtClean="0"/>
              <a:t>length?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A32638"/>
                </a:solidFill>
              </a:rPr>
              <a:t>Kruskal</a:t>
            </a:r>
            <a:r>
              <a:rPr lang="en-US" dirty="0">
                <a:solidFill>
                  <a:srgbClr val="A32638"/>
                </a:solidFill>
              </a:rPr>
              <a:t>-Wallis test for k (k &gt; 2) independent samples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17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599" y="2209800"/>
            <a:ext cx="711238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6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>
                <a:solidFill>
                  <a:srgbClr val="A32638"/>
                </a:solidFill>
              </a:rPr>
              <a:t>Dwass</a:t>
            </a:r>
            <a:r>
              <a:rPr lang="en-US" sz="4000" dirty="0">
                <a:solidFill>
                  <a:srgbClr val="A32638"/>
                </a:solidFill>
              </a:rPr>
              <a:t>, Steel, Critchlow, and </a:t>
            </a:r>
            <a:r>
              <a:rPr lang="en-US" sz="4000" dirty="0" err="1">
                <a:solidFill>
                  <a:srgbClr val="A32638"/>
                </a:solidFill>
              </a:rPr>
              <a:t>Fligner</a:t>
            </a:r>
            <a:r>
              <a:rPr lang="en-US" sz="4000" dirty="0">
                <a:solidFill>
                  <a:srgbClr val="A32638"/>
                </a:solidFill>
              </a:rPr>
              <a:t> multiple comparison procedure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</a:t>
                </a:r>
                <a:r>
                  <a:rPr lang="en-US" dirty="0" smtClean="0"/>
                  <a:t>pplied </a:t>
                </a:r>
                <a:r>
                  <a:rPr lang="en-US" dirty="0"/>
                  <a:t>after rejection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by </a:t>
                </a:r>
                <a:r>
                  <a:rPr lang="en-US" dirty="0" err="1"/>
                  <a:t>Kruskal</a:t>
                </a:r>
                <a:r>
                  <a:rPr lang="en-US" dirty="0"/>
                  <a:t>-Wallis test</a:t>
                </a:r>
                <a:endParaRPr lang="en-US" dirty="0" smtClean="0"/>
              </a:p>
              <a:p>
                <a:r>
                  <a:rPr lang="en-US" dirty="0" smtClean="0"/>
                  <a:t>Perform all pairwise comparisons, while </a:t>
                </a:r>
                <a:r>
                  <a:rPr lang="en-US" dirty="0"/>
                  <a:t>controlling for </a:t>
                </a:r>
                <a:r>
                  <a:rPr lang="en-US" dirty="0" smtClean="0"/>
                  <a:t>experiment-wise </a:t>
                </a:r>
                <a:r>
                  <a:rPr lang="en-US" dirty="0"/>
                  <a:t>error </a:t>
                </a:r>
                <a:r>
                  <a:rPr lang="en-US" dirty="0" smtClean="0"/>
                  <a:t>rate</a:t>
                </a:r>
              </a:p>
              <a:p>
                <a:r>
                  <a:rPr lang="en-US" dirty="0"/>
                  <a:t>B</a:t>
                </a:r>
                <a:r>
                  <a:rPr lang="en-US" dirty="0" smtClean="0"/>
                  <a:t>ased </a:t>
                </a:r>
                <a:r>
                  <a:rPr lang="en-US" dirty="0"/>
                  <a:t>on </a:t>
                </a:r>
                <a:r>
                  <a:rPr lang="en-US" dirty="0" smtClean="0"/>
                  <a:t>Wilcoxon </a:t>
                </a:r>
                <a:r>
                  <a:rPr lang="en-US" dirty="0"/>
                  <a:t>rank-sum statistic</a:t>
                </a:r>
                <a:r>
                  <a:rPr lang="en-US" dirty="0" smtClean="0"/>
                  <a:t> for treatments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and j under comparison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617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0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A32638"/>
                </a:solidFill>
              </a:rPr>
              <a:t>Dwass</a:t>
            </a:r>
            <a:r>
              <a:rPr lang="en-US" dirty="0">
                <a:solidFill>
                  <a:srgbClr val="A32638"/>
                </a:solidFill>
              </a:rPr>
              <a:t>, Steel, Critchlow, and </a:t>
            </a:r>
            <a:r>
              <a:rPr lang="en-US" dirty="0" err="1">
                <a:solidFill>
                  <a:srgbClr val="A32638"/>
                </a:solidFill>
              </a:rPr>
              <a:t>Fligner</a:t>
            </a:r>
            <a:r>
              <a:rPr lang="en-US" dirty="0">
                <a:solidFill>
                  <a:srgbClr val="A32638"/>
                </a:solidFill>
              </a:rPr>
              <a:t> multiple comparison procedure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8329" y="2590800"/>
            <a:ext cx="7322980" cy="2667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8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A32638"/>
                </a:solidFill>
              </a:rPr>
              <a:t>Inference for a binomial </a:t>
            </a:r>
            <a:r>
              <a:rPr lang="en-US" dirty="0" smtClean="0">
                <a:solidFill>
                  <a:srgbClr val="A32638"/>
                </a:solidFill>
              </a:rPr>
              <a:t>proportion</a:t>
            </a:r>
          </a:p>
          <a:p>
            <a:r>
              <a:rPr lang="en-US" dirty="0">
                <a:solidFill>
                  <a:srgbClr val="A32638"/>
                </a:solidFill>
              </a:rPr>
              <a:t>Inference for a median</a:t>
            </a:r>
            <a:endParaRPr lang="en-US" dirty="0" smtClean="0">
              <a:solidFill>
                <a:srgbClr val="A32638"/>
              </a:solidFill>
            </a:endParaRPr>
          </a:p>
          <a:p>
            <a:r>
              <a:rPr lang="en-US" dirty="0">
                <a:solidFill>
                  <a:srgbClr val="A32638"/>
                </a:solidFill>
              </a:rPr>
              <a:t>Wilcoxon signed-rank test for paired </a:t>
            </a:r>
            <a:r>
              <a:rPr lang="en-US" dirty="0" smtClean="0">
                <a:solidFill>
                  <a:srgbClr val="A32638"/>
                </a:solidFill>
              </a:rPr>
              <a:t>data</a:t>
            </a:r>
          </a:p>
          <a:p>
            <a:r>
              <a:rPr lang="en-US" dirty="0">
                <a:solidFill>
                  <a:srgbClr val="A32638"/>
                </a:solidFill>
              </a:rPr>
              <a:t>Wilcoxon rank-sum test for two independent </a:t>
            </a:r>
            <a:r>
              <a:rPr lang="en-US" dirty="0" smtClean="0">
                <a:solidFill>
                  <a:srgbClr val="A32638"/>
                </a:solidFill>
              </a:rPr>
              <a:t>samples</a:t>
            </a:r>
          </a:p>
          <a:p>
            <a:r>
              <a:rPr lang="en-US" dirty="0" err="1">
                <a:solidFill>
                  <a:srgbClr val="A32638"/>
                </a:solidFill>
              </a:rPr>
              <a:t>Kruskal</a:t>
            </a:r>
            <a:r>
              <a:rPr lang="en-US" dirty="0">
                <a:solidFill>
                  <a:srgbClr val="A32638"/>
                </a:solidFill>
              </a:rPr>
              <a:t>-Wallis test for k (k &gt; 2) independent </a:t>
            </a:r>
            <a:r>
              <a:rPr lang="en-US" dirty="0" smtClean="0">
                <a:solidFill>
                  <a:srgbClr val="A32638"/>
                </a:solidFill>
              </a:rPr>
              <a:t>samples</a:t>
            </a:r>
          </a:p>
          <a:p>
            <a:pPr lvl="1"/>
            <a:r>
              <a:rPr lang="en-US" dirty="0" err="1">
                <a:solidFill>
                  <a:srgbClr val="A32638"/>
                </a:solidFill>
              </a:rPr>
              <a:t>Dwass</a:t>
            </a:r>
            <a:r>
              <a:rPr lang="en-US" dirty="0">
                <a:solidFill>
                  <a:srgbClr val="A32638"/>
                </a:solidFill>
              </a:rPr>
              <a:t>, Steel, Critchlow, and </a:t>
            </a:r>
            <a:r>
              <a:rPr lang="en-US" dirty="0" err="1">
                <a:solidFill>
                  <a:srgbClr val="A32638"/>
                </a:solidFill>
              </a:rPr>
              <a:t>Fligner</a:t>
            </a:r>
            <a:r>
              <a:rPr lang="en-US" dirty="0">
                <a:solidFill>
                  <a:srgbClr val="A32638"/>
                </a:solidFill>
              </a:rPr>
              <a:t> multiple comparison </a:t>
            </a:r>
            <a:r>
              <a:rPr lang="en-US" dirty="0" smtClean="0">
                <a:solidFill>
                  <a:srgbClr val="A32638"/>
                </a:solidFill>
              </a:rPr>
              <a:t>procedure</a:t>
            </a:r>
          </a:p>
          <a:p>
            <a:r>
              <a:rPr lang="en-US" dirty="0">
                <a:solidFill>
                  <a:srgbClr val="A32638"/>
                </a:solidFill>
              </a:rPr>
              <a:t>Spearman correlation </a:t>
            </a:r>
            <a:r>
              <a:rPr lang="en-US" dirty="0" smtClean="0">
                <a:solidFill>
                  <a:srgbClr val="A32638"/>
                </a:solidFill>
              </a:rPr>
              <a:t>coefficient</a:t>
            </a:r>
          </a:p>
          <a:p>
            <a:r>
              <a:rPr lang="en-US" dirty="0">
                <a:solidFill>
                  <a:srgbClr val="A32638"/>
                </a:solidFill>
              </a:rPr>
              <a:t>Kaplan-Meier curve and log-rank test for right-censored data </a:t>
            </a:r>
            <a:endParaRPr lang="en-US" dirty="0" smtClean="0">
              <a:solidFill>
                <a:srgbClr val="A32638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1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A32638"/>
                </a:solidFill>
              </a:rPr>
              <a:t>Spearman correlation coefficient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Data: </a:t>
                </a:r>
                <a:r>
                  <a:rPr lang="en-US" dirty="0"/>
                  <a:t>n bivariate observations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,⋯,(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a random sample from a </a:t>
                </a:r>
                <a:r>
                  <a:rPr lang="en-US" dirty="0" smtClean="0"/>
                  <a:t>continuous/ordinal </a:t>
                </a:r>
                <a:r>
                  <a:rPr lang="en-US" dirty="0"/>
                  <a:t>bivariate population</a:t>
                </a:r>
                <a:endParaRPr lang="en-US" dirty="0" smtClean="0"/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be the rank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in the joint ranking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⋯,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;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be the rank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in the joint ranking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⋯,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/>
                  <a:t>Spearman rank correlation coefficient is simply the Pearson correlation coefficient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 smtClean="0"/>
              </a:p>
              <a:p>
                <a:r>
                  <a:rPr lang="en-US" dirty="0">
                    <a:sym typeface="Wingdings" panose="05000000000000000000" pitchFamily="2" charset="2"/>
                  </a:rPr>
                  <a:t>Analogous to </a:t>
                </a:r>
                <a:r>
                  <a:rPr lang="en-US" dirty="0" smtClean="0">
                    <a:sym typeface="Wingdings" panose="05000000000000000000" pitchFamily="2" charset="2"/>
                  </a:rPr>
                  <a:t>Pearson correlation coefficient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2695" b="-3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2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A32638"/>
                </a:solidFill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Researchers studied the relation between the free pool of </a:t>
            </a:r>
            <a:r>
              <a:rPr lang="en-US" u="sng" dirty="0" err="1"/>
              <a:t>proline</a:t>
            </a:r>
            <a:r>
              <a:rPr lang="en-US" dirty="0"/>
              <a:t> and </a:t>
            </a:r>
            <a:r>
              <a:rPr lang="en-US" u="sng" dirty="0"/>
              <a:t>collagen</a:t>
            </a:r>
            <a:r>
              <a:rPr lang="en-US" dirty="0"/>
              <a:t> content in human liver cirrhosis. 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were collected from seven patients with a histological diagnosis of portal cirrhosis. </a:t>
            </a:r>
            <a:endParaRPr lang="en-US" dirty="0" smtClean="0"/>
          </a:p>
          <a:p>
            <a:r>
              <a:rPr lang="en-US" dirty="0" smtClean="0"/>
              <a:t>Conduct </a:t>
            </a:r>
            <a:r>
              <a:rPr lang="en-US" dirty="0"/>
              <a:t>a test of whether total collagen and free </a:t>
            </a:r>
            <a:r>
              <a:rPr lang="en-US" dirty="0" err="1"/>
              <a:t>proline</a:t>
            </a:r>
            <a:r>
              <a:rPr lang="en-US" dirty="0"/>
              <a:t> levels are positively related, based on Spearman correlation coefficient.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4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Spearman correlation coefficient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599" y="1981200"/>
            <a:ext cx="7537517" cy="2743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Kaplan-Meier </a:t>
            </a:r>
            <a:r>
              <a:rPr lang="en-US" dirty="0" smtClean="0">
                <a:solidFill>
                  <a:srgbClr val="A32638"/>
                </a:solidFill>
              </a:rPr>
              <a:t>curve and log-rank test </a:t>
            </a:r>
            <a:r>
              <a:rPr lang="en-US" dirty="0">
                <a:solidFill>
                  <a:srgbClr val="A32638"/>
                </a:solidFill>
              </a:rPr>
              <a:t>for right-censored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Time to the occurrence of a given event (e.g. </a:t>
            </a:r>
            <a:r>
              <a:rPr lang="en-US" dirty="0" smtClean="0"/>
              <a:t>death) </a:t>
            </a:r>
            <a:r>
              <a:rPr lang="en-US" dirty="0"/>
              <a:t>measured from a well-defined starting point (time origin)</a:t>
            </a:r>
          </a:p>
          <a:p>
            <a:pPr lvl="1"/>
            <a:r>
              <a:rPr lang="en-US" dirty="0"/>
              <a:t>e.g. Time from study enrollment to death in a cancer clinical trial </a:t>
            </a:r>
          </a:p>
          <a:p>
            <a:r>
              <a:rPr lang="en-US" dirty="0"/>
              <a:t>The full time to death is not observed for some </a:t>
            </a:r>
            <a:r>
              <a:rPr lang="en-US" dirty="0" smtClean="0"/>
              <a:t>subjects</a:t>
            </a:r>
          </a:p>
          <a:p>
            <a:pPr lvl="1"/>
            <a:r>
              <a:rPr lang="en-US" dirty="0" smtClean="0"/>
              <a:t>Withdrawal, lost </a:t>
            </a:r>
            <a:r>
              <a:rPr lang="en-US" dirty="0"/>
              <a:t>to follow-up, alive at the end of </a:t>
            </a:r>
            <a:r>
              <a:rPr lang="en-US" dirty="0" smtClean="0"/>
              <a:t>study</a:t>
            </a:r>
          </a:p>
          <a:p>
            <a:pPr lvl="1"/>
            <a:r>
              <a:rPr lang="en-US" dirty="0"/>
              <a:t>All we know is the survival time is larger </a:t>
            </a:r>
            <a:r>
              <a:rPr lang="en-US" dirty="0" smtClean="0"/>
              <a:t>than </a:t>
            </a:r>
            <a:r>
              <a:rPr lang="en-US" dirty="0"/>
              <a:t>the </a:t>
            </a:r>
            <a:r>
              <a:rPr lang="en-US" u="sng" dirty="0"/>
              <a:t>censoring time</a:t>
            </a:r>
            <a:r>
              <a:rPr lang="en-US" dirty="0"/>
              <a:t> (e.g. time from study enrollment to drop out)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5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r>
              <a:rPr lang="en-US" dirty="0"/>
              <a:t>: do leukemia </a:t>
            </a:r>
            <a:r>
              <a:rPr lang="en-US" dirty="0" smtClean="0"/>
              <a:t>patients </a:t>
            </a:r>
            <a:r>
              <a:rPr lang="en-US" dirty="0"/>
              <a:t>treated </a:t>
            </a:r>
            <a:r>
              <a:rPr lang="en-US" dirty="0" smtClean="0"/>
              <a:t>with </a:t>
            </a:r>
            <a:r>
              <a:rPr lang="en-US" dirty="0"/>
              <a:t>6-mercaptopruine (</a:t>
            </a:r>
            <a:r>
              <a:rPr lang="en-US" dirty="0" smtClean="0"/>
              <a:t>6-MP) have </a:t>
            </a:r>
            <a:r>
              <a:rPr lang="en-US" dirty="0"/>
              <a:t>a longer remission time than those in the control group? </a:t>
            </a:r>
            <a:endParaRPr lang="en-US" dirty="0" smtClean="0"/>
          </a:p>
          <a:p>
            <a:r>
              <a:rPr lang="en-US" dirty="0" smtClean="0"/>
              <a:t>Sample</a:t>
            </a:r>
            <a:r>
              <a:rPr lang="en-US" dirty="0"/>
              <a:t>: 42 leukemia patients, 1:1 randomized </a:t>
            </a:r>
          </a:p>
          <a:p>
            <a:r>
              <a:rPr lang="en-US" dirty="0" smtClean="0"/>
              <a:t>Survival outcome: remission </a:t>
            </a:r>
            <a:r>
              <a:rPr lang="en-US" dirty="0"/>
              <a:t>time (weeks)</a:t>
            </a:r>
          </a:p>
          <a:p>
            <a:r>
              <a:rPr lang="en-US" dirty="0"/>
              <a:t>Event: relapse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8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32638"/>
                </a:solidFill>
              </a:rPr>
              <a:t>Dataset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25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8625" y="1452202"/>
            <a:ext cx="7548175" cy="25863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599" y="4419600"/>
            <a:ext cx="5257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Group</a:t>
            </a:r>
            <a:r>
              <a:rPr lang="en-US" dirty="0"/>
              <a:t>: 0=control </a:t>
            </a:r>
            <a:r>
              <a:rPr lang="en-US" dirty="0" smtClean="0"/>
              <a:t>1=drug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Time: Remission </a:t>
            </a:r>
            <a:r>
              <a:rPr lang="en-US" dirty="0"/>
              <a:t>time (</a:t>
            </a:r>
            <a:r>
              <a:rPr lang="en-US" dirty="0" err="1"/>
              <a:t>wks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Delta: 0=censored 1=replace event observed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3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Kaplan-Meier </a:t>
            </a:r>
            <a:r>
              <a:rPr lang="en-US" dirty="0" smtClean="0">
                <a:solidFill>
                  <a:srgbClr val="A32638"/>
                </a:solidFill>
              </a:rPr>
              <a:t>estimate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3448" y="1417638"/>
            <a:ext cx="6921352" cy="474323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Kaplan-Meier </a:t>
            </a:r>
            <a:r>
              <a:rPr lang="en-US" dirty="0" smtClean="0">
                <a:solidFill>
                  <a:srgbClr val="A32638"/>
                </a:solidFill>
              </a:rPr>
              <a:t>curves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482082"/>
            <a:ext cx="6858000" cy="487042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6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Median survival time </a:t>
            </a:r>
            <a:r>
              <a:rPr lang="en-US" dirty="0" smtClean="0">
                <a:solidFill>
                  <a:srgbClr val="A32638"/>
                </a:solidFill>
              </a:rPr>
              <a:t>estimate and confidence </a:t>
            </a:r>
            <a:r>
              <a:rPr lang="en-US" dirty="0">
                <a:solidFill>
                  <a:srgbClr val="A32638"/>
                </a:solidFill>
              </a:rPr>
              <a:t>interval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28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514600"/>
            <a:ext cx="8125916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9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Log-rank test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705" y="2209800"/>
            <a:ext cx="8529295" cy="18288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A32638"/>
                </a:solidFill>
              </a:rPr>
              <a:t>Inference for a binomial proportion (p)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Suppose </a:t>
            </a:r>
            <a:r>
              <a:rPr lang="en-US" dirty="0"/>
              <a:t>we observe the outcomes of n independent Bernoulli trials (success/failure). Probability of success in each trial is </a:t>
            </a:r>
            <a:r>
              <a:rPr lang="en-US" dirty="0" smtClean="0"/>
              <a:t>p</a:t>
            </a:r>
          </a:p>
          <a:p>
            <a:r>
              <a:rPr lang="en-US" dirty="0" smtClean="0"/>
              <a:t>X</a:t>
            </a:r>
            <a:r>
              <a:rPr lang="en-US" dirty="0"/>
              <a:t>: number of successes out of the n </a:t>
            </a:r>
            <a:r>
              <a:rPr lang="en-US" dirty="0" smtClean="0"/>
              <a:t>trials</a:t>
            </a:r>
          </a:p>
          <a:p>
            <a:r>
              <a:rPr lang="en-US" dirty="0" smtClean="0"/>
              <a:t>Hypothesis testing: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p = p</a:t>
            </a:r>
            <a:r>
              <a:rPr lang="en-US" baseline="-25000" dirty="0"/>
              <a:t>0</a:t>
            </a:r>
            <a:r>
              <a:rPr lang="en-US" dirty="0"/>
              <a:t> vs. H</a:t>
            </a:r>
            <a:r>
              <a:rPr lang="en-US" baseline="-25000" dirty="0"/>
              <a:t>a</a:t>
            </a:r>
            <a:r>
              <a:rPr lang="en-US" dirty="0"/>
              <a:t>: p ≠ p</a:t>
            </a:r>
            <a:r>
              <a:rPr lang="en-US" baseline="-25000" dirty="0"/>
              <a:t>0</a:t>
            </a:r>
            <a:endParaRPr lang="en-US" dirty="0"/>
          </a:p>
          <a:p>
            <a:pPr lvl="1"/>
            <a:r>
              <a:rPr lang="en-US" dirty="0" smtClean="0"/>
              <a:t>Pre-specified value </a:t>
            </a:r>
            <a:r>
              <a:rPr lang="en-US" dirty="0"/>
              <a:t>p</a:t>
            </a:r>
            <a:r>
              <a:rPr lang="en-US" baseline="-25000" dirty="0"/>
              <a:t>0</a:t>
            </a:r>
            <a:endParaRPr lang="en-US" dirty="0" smtClean="0"/>
          </a:p>
          <a:p>
            <a:r>
              <a:rPr lang="en-US" dirty="0"/>
              <a:t>Confidence interval: Wilson CI, Laplace Wald CI (labeled as “asymptotic” in R), </a:t>
            </a:r>
            <a:r>
              <a:rPr lang="en-US" dirty="0" err="1"/>
              <a:t>Agresti-Coull</a:t>
            </a:r>
            <a:r>
              <a:rPr lang="en-US" dirty="0"/>
              <a:t> CI, </a:t>
            </a:r>
            <a:r>
              <a:rPr lang="en-US" dirty="0" err="1"/>
              <a:t>Clopper</a:t>
            </a:r>
            <a:r>
              <a:rPr lang="en-US" dirty="0"/>
              <a:t>-Pearson CI (labeled as “exact” in R) etc.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Other nonparametric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Contingency tables (e.g. Chi-square test, Fisher’s </a:t>
            </a:r>
            <a:r>
              <a:rPr lang="en-US" dirty="0"/>
              <a:t>exact test, Cochran–Mantel–</a:t>
            </a:r>
            <a:r>
              <a:rPr lang="en-US" dirty="0" err="1"/>
              <a:t>Haenszel</a:t>
            </a:r>
            <a:r>
              <a:rPr lang="en-US" dirty="0"/>
              <a:t> </a:t>
            </a:r>
            <a:r>
              <a:rPr lang="en-US" dirty="0" smtClean="0"/>
              <a:t>test, </a:t>
            </a:r>
            <a:r>
              <a:rPr lang="en-US" dirty="0" err="1"/>
              <a:t>McNemar’s</a:t>
            </a:r>
            <a:r>
              <a:rPr lang="en-US" dirty="0"/>
              <a:t> Test</a:t>
            </a:r>
            <a:r>
              <a:rPr lang="en-US" dirty="0" smtClean="0"/>
              <a:t>)</a:t>
            </a:r>
          </a:p>
          <a:p>
            <a:r>
              <a:rPr lang="en-US" dirty="0" smtClean="0"/>
              <a:t>Bootstrap</a:t>
            </a:r>
          </a:p>
          <a:p>
            <a:r>
              <a:rPr lang="en-US" dirty="0" smtClean="0"/>
              <a:t>Smoothing </a:t>
            </a:r>
            <a:r>
              <a:rPr lang="en-US" dirty="0" smtClean="0"/>
              <a:t>(e.g. kernel, spline)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A32638"/>
                </a:solidFill>
              </a:rPr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Hollander M, Wolfe DA and Chicken E (2014). Nonparametric Statistical Methods. Wiley; 3</a:t>
            </a:r>
            <a:r>
              <a:rPr lang="en-US" baseline="30000" dirty="0"/>
              <a:t>rd</a:t>
            </a:r>
            <a:r>
              <a:rPr lang="en-US" dirty="0"/>
              <a:t> edition. ISBN-13: 9780470387375. </a:t>
            </a:r>
          </a:p>
          <a:p>
            <a:r>
              <a:rPr lang="en-US" dirty="0" smtClean="0"/>
              <a:t>Higgins </a:t>
            </a:r>
            <a:r>
              <a:rPr lang="en-US" dirty="0"/>
              <a:t>JJ (2003). Introduction to Modern Nonparametric Statistics. Duxbury Press; 1 edition. ISBN-13: </a:t>
            </a:r>
            <a:r>
              <a:rPr lang="en-US" dirty="0" smtClean="0"/>
              <a:t>9780534387754</a:t>
            </a:r>
          </a:p>
          <a:p>
            <a:r>
              <a:rPr lang="en-US" dirty="0" err="1"/>
              <a:t>Collett</a:t>
            </a:r>
            <a:r>
              <a:rPr lang="en-US" dirty="0"/>
              <a:t> D (2015) Modelling Survival Data in Medical Research. Third Edition. ISBN-13:  9781439856789.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A32638"/>
                </a:solidFill>
              </a:rPr>
              <a:t>Example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Drug developers wish to study the response rate p of a </a:t>
            </a:r>
            <a:r>
              <a:rPr lang="en-US" b="1" dirty="0"/>
              <a:t>new</a:t>
            </a:r>
            <a:r>
              <a:rPr lang="en-US" dirty="0"/>
              <a:t> drug.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drug was tested on 7 patients and 6 patients responded. </a:t>
            </a:r>
            <a:endParaRPr lang="en-US" dirty="0" smtClean="0"/>
          </a:p>
          <a:p>
            <a:r>
              <a:rPr lang="en-US" dirty="0" smtClean="0"/>
              <a:t>Suppose </a:t>
            </a:r>
            <a:r>
              <a:rPr lang="en-US" dirty="0"/>
              <a:t>there is a </a:t>
            </a:r>
            <a:r>
              <a:rPr lang="en-US" b="1" dirty="0"/>
              <a:t>standard</a:t>
            </a:r>
            <a:r>
              <a:rPr lang="en-US" dirty="0"/>
              <a:t> drug currently being used with a response rate of 15%. Is the new drug </a:t>
            </a:r>
            <a:r>
              <a:rPr lang="en-US" dirty="0" smtClean="0"/>
              <a:t>different </a:t>
            </a:r>
            <a:r>
              <a:rPr lang="en-US" dirty="0"/>
              <a:t>in terms of response rate?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1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A32638"/>
                </a:solidFill>
              </a:rPr>
              <a:t>Inference for a binomial proportion (p)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669439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9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Inference </a:t>
            </a:r>
            <a:r>
              <a:rPr lang="en-US" dirty="0" smtClean="0">
                <a:solidFill>
                  <a:srgbClr val="A32638"/>
                </a:solidFill>
              </a:rPr>
              <a:t>for a median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Hypothesis testing for population median </a:t>
            </a:r>
            <a:r>
              <a:rPr lang="en-US" dirty="0" smtClean="0"/>
              <a:t>ϴ</a:t>
            </a:r>
            <a:r>
              <a:rPr lang="en-US" baseline="-25000" dirty="0" smtClean="0"/>
              <a:t>0.5</a:t>
            </a:r>
            <a:endParaRPr lang="en-US" dirty="0"/>
          </a:p>
          <a:p>
            <a:pPr lvl="1"/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ϴ</a:t>
            </a:r>
            <a:r>
              <a:rPr lang="en-US" baseline="-25000" dirty="0"/>
              <a:t>0.5</a:t>
            </a:r>
            <a:r>
              <a:rPr lang="en-US" dirty="0"/>
              <a:t>= ϴ</a:t>
            </a:r>
            <a:r>
              <a:rPr lang="en-US" baseline="-25000" dirty="0"/>
              <a:t>0</a:t>
            </a:r>
            <a:r>
              <a:rPr lang="en-US" dirty="0"/>
              <a:t> vs. H</a:t>
            </a:r>
            <a:r>
              <a:rPr lang="en-US" baseline="-25000" dirty="0"/>
              <a:t>a</a:t>
            </a:r>
            <a:r>
              <a:rPr lang="en-US" dirty="0"/>
              <a:t>: </a:t>
            </a:r>
            <a:r>
              <a:rPr lang="en-US" dirty="0" smtClean="0"/>
              <a:t>ϴ</a:t>
            </a:r>
            <a:r>
              <a:rPr lang="en-US" baseline="-25000" dirty="0" smtClean="0"/>
              <a:t>0.5</a:t>
            </a:r>
            <a:r>
              <a:rPr lang="en-US" dirty="0"/>
              <a:t> ≠</a:t>
            </a:r>
            <a:r>
              <a:rPr lang="en-US" dirty="0" smtClean="0"/>
              <a:t> ϴ</a:t>
            </a:r>
            <a:r>
              <a:rPr lang="en-US" baseline="-25000" dirty="0" smtClean="0"/>
              <a:t>0</a:t>
            </a:r>
          </a:p>
          <a:p>
            <a:pPr lvl="1"/>
            <a:r>
              <a:rPr lang="en-US" dirty="0"/>
              <a:t>ϴ</a:t>
            </a:r>
            <a:r>
              <a:rPr lang="en-US" baseline="-25000" dirty="0"/>
              <a:t>0</a:t>
            </a:r>
            <a:r>
              <a:rPr lang="en-US" dirty="0"/>
              <a:t> is a specified </a:t>
            </a:r>
            <a:r>
              <a:rPr lang="en-US" dirty="0" smtClean="0"/>
              <a:t>value</a:t>
            </a:r>
          </a:p>
          <a:p>
            <a:r>
              <a:rPr lang="en-US" dirty="0" smtClean="0"/>
              <a:t>Analogous to one-sample t-test</a:t>
            </a:r>
          </a:p>
          <a:p>
            <a:r>
              <a:rPr lang="en-US" dirty="0" smtClean="0"/>
              <a:t>Translate to the problem of testing for </a:t>
            </a:r>
            <a:r>
              <a:rPr lang="en-US" dirty="0"/>
              <a:t>a binomial proportion </a:t>
            </a:r>
            <a:endParaRPr lang="en-US" dirty="0" smtClean="0"/>
          </a:p>
          <a:p>
            <a:pPr lvl="1"/>
            <a:r>
              <a:rPr lang="en-US" dirty="0"/>
              <a:t>Let p be the probability of each X</a:t>
            </a:r>
            <a:r>
              <a:rPr lang="en-US" baseline="-25000" dirty="0"/>
              <a:t>i</a:t>
            </a:r>
            <a:r>
              <a:rPr lang="en-US" dirty="0"/>
              <a:t> &gt; </a:t>
            </a:r>
            <a:r>
              <a:rPr lang="en-US" dirty="0" smtClean="0"/>
              <a:t>ϴ</a:t>
            </a:r>
            <a:r>
              <a:rPr lang="en-US" baseline="-25000" dirty="0" smtClean="0"/>
              <a:t>0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quivalently</a:t>
            </a:r>
            <a:r>
              <a:rPr lang="en-US" dirty="0"/>
              <a:t>, the hypothesis can be written </a:t>
            </a:r>
            <a:r>
              <a:rPr lang="en-US" dirty="0" smtClean="0"/>
              <a:t>as: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p=0.5 vs. H</a:t>
            </a:r>
            <a:r>
              <a:rPr lang="en-US" baseline="-25000" dirty="0"/>
              <a:t>a</a:t>
            </a:r>
            <a:r>
              <a:rPr lang="en-US" dirty="0"/>
              <a:t>: </a:t>
            </a:r>
            <a:r>
              <a:rPr lang="en-US" dirty="0" smtClean="0"/>
              <a:t>p</a:t>
            </a:r>
            <a:r>
              <a:rPr lang="en-US" dirty="0"/>
              <a:t> ≠ </a:t>
            </a:r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70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</a:t>
            </a:r>
            <a:r>
              <a:rPr lang="en-US" dirty="0"/>
              <a:t>a certain food product is advertised to contain 75 mg of sodium per serving, but preliminary studies indicate that servings may contain more than that amount. </a:t>
            </a:r>
            <a:endParaRPr lang="en-US" dirty="0" smtClean="0"/>
          </a:p>
          <a:p>
            <a:r>
              <a:rPr lang="en-US" dirty="0" smtClean="0"/>
              <a:t>Suppose </a:t>
            </a:r>
            <a:r>
              <a:rPr lang="en-US" dirty="0"/>
              <a:t>one wish to test hypothesis about median as </a:t>
            </a:r>
            <a:r>
              <a:rPr lang="en-US" dirty="0" smtClean="0"/>
              <a:t>follows: </a:t>
            </a:r>
          </a:p>
          <a:p>
            <a:pPr lvl="1"/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/>
              <a:t>: ϴ</a:t>
            </a:r>
            <a:r>
              <a:rPr lang="en-US" baseline="-25000" dirty="0"/>
              <a:t>0.5</a:t>
            </a:r>
            <a:r>
              <a:rPr lang="en-US" dirty="0"/>
              <a:t>= 75 vs. H</a:t>
            </a:r>
            <a:r>
              <a:rPr lang="en-US" baseline="-25000" dirty="0"/>
              <a:t>a</a:t>
            </a:r>
            <a:r>
              <a:rPr lang="en-US" dirty="0"/>
              <a:t>: ϴ</a:t>
            </a:r>
            <a:r>
              <a:rPr lang="en-US" baseline="-25000" dirty="0"/>
              <a:t>0.5</a:t>
            </a:r>
            <a:r>
              <a:rPr lang="en-US" dirty="0"/>
              <a:t>&gt; </a:t>
            </a:r>
            <a:r>
              <a:rPr lang="en-US" dirty="0" smtClean="0"/>
              <a:t>75</a:t>
            </a:r>
          </a:p>
          <a:p>
            <a:pPr lvl="1"/>
            <a:r>
              <a:rPr lang="en-US" dirty="0"/>
              <a:t>Equivalently, </a:t>
            </a: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/>
              <a:t>: p=0.5 vs. H</a:t>
            </a:r>
            <a:r>
              <a:rPr lang="en-US" baseline="-25000" dirty="0"/>
              <a:t>a</a:t>
            </a:r>
            <a:r>
              <a:rPr lang="en-US" dirty="0"/>
              <a:t>: p </a:t>
            </a:r>
            <a:r>
              <a:rPr lang="en-US" dirty="0" smtClean="0"/>
              <a:t>&gt; 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93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Inference for a median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123" y="1752600"/>
            <a:ext cx="7763191" cy="36576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A32638"/>
                </a:solidFill>
              </a:rPr>
              <a:t>Wilcoxon signed-rank test for paired data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Paired data arise from </a:t>
            </a:r>
            <a:r>
              <a:rPr lang="en-US" dirty="0"/>
              <a:t>pre- and post-treatment measures, cross-over design with 2 treatments, twin studies, matched pair designs, etc</a:t>
            </a:r>
            <a:r>
              <a:rPr lang="en-US" dirty="0" smtClean="0"/>
              <a:t>.</a:t>
            </a:r>
          </a:p>
          <a:p>
            <a:r>
              <a:rPr lang="en-US" dirty="0"/>
              <a:t>Inference is based on the difference </a:t>
            </a:r>
            <a:r>
              <a:rPr lang="en-US" dirty="0" smtClean="0"/>
              <a:t>(D) between </a:t>
            </a:r>
            <a:r>
              <a:rPr lang="en-US" dirty="0"/>
              <a:t>the observations within the </a:t>
            </a:r>
            <a:r>
              <a:rPr lang="en-US" dirty="0" smtClean="0"/>
              <a:t>pair</a:t>
            </a:r>
          </a:p>
          <a:p>
            <a:pPr lvl="1"/>
            <a:r>
              <a:rPr lang="en-US" dirty="0"/>
              <a:t>rank |D</a:t>
            </a:r>
            <a:r>
              <a:rPr lang="en-US" baseline="-25000" dirty="0"/>
              <a:t>i</a:t>
            </a:r>
            <a:r>
              <a:rPr lang="en-US" dirty="0"/>
              <a:t>|, </a:t>
            </a:r>
            <a:r>
              <a:rPr lang="en-US" dirty="0" err="1"/>
              <a:t>i</a:t>
            </a:r>
            <a:r>
              <a:rPr lang="en-US" dirty="0"/>
              <a:t>=1, 2, …, </a:t>
            </a:r>
            <a:r>
              <a:rPr lang="en-US" dirty="0" smtClean="0"/>
              <a:t>n</a:t>
            </a:r>
          </a:p>
          <a:p>
            <a:pPr lvl="1"/>
            <a:r>
              <a:rPr lang="en-US" dirty="0"/>
              <a:t>attach the signs of differences to </a:t>
            </a:r>
            <a:r>
              <a:rPr lang="en-US" dirty="0" smtClean="0"/>
              <a:t>ranks </a:t>
            </a:r>
            <a:r>
              <a:rPr lang="en-US" dirty="0" smtClean="0">
                <a:sym typeface="Wingdings" panose="05000000000000000000" pitchFamily="2" charset="2"/>
              </a:rPr>
              <a:t> signed </a:t>
            </a:r>
            <a:r>
              <a:rPr lang="en-US" dirty="0" smtClean="0">
                <a:sym typeface="Wingdings" panose="05000000000000000000" pitchFamily="2" charset="2"/>
              </a:rPr>
              <a:t>ranks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Analogous to paired t-test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4088</TotalTime>
  <Words>1334</Words>
  <Application>Microsoft Office PowerPoint</Application>
  <PresentationFormat>On-screen Show (4:3)</PresentationFormat>
  <Paragraphs>157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Cambria Math</vt:lpstr>
      <vt:lpstr>Wingdings</vt:lpstr>
      <vt:lpstr>Office Theme</vt:lpstr>
      <vt:lpstr>R Short Course Part 2 Topic 4: Nonparametric statistics</vt:lpstr>
      <vt:lpstr>Outline</vt:lpstr>
      <vt:lpstr>Inference for a binomial proportion (p)</vt:lpstr>
      <vt:lpstr>Example</vt:lpstr>
      <vt:lpstr>Inference for a binomial proportion (p)</vt:lpstr>
      <vt:lpstr>Inference for a median</vt:lpstr>
      <vt:lpstr>Example</vt:lpstr>
      <vt:lpstr>Inference for a median</vt:lpstr>
      <vt:lpstr>Wilcoxon signed-rank test for paired data</vt:lpstr>
      <vt:lpstr>Example</vt:lpstr>
      <vt:lpstr>Wilcoxon signed-rank test for paired data</vt:lpstr>
      <vt:lpstr>Wilcoxon rank-sum test for two independent samples</vt:lpstr>
      <vt:lpstr>Example</vt:lpstr>
      <vt:lpstr>Wilcoxon rank-sum test for two independent samples</vt:lpstr>
      <vt:lpstr>Kruskal-Wallis test for k (k &gt; 2) independent samples</vt:lpstr>
      <vt:lpstr>Example</vt:lpstr>
      <vt:lpstr>Kruskal-Wallis test for k (k &gt; 2) independent samples</vt:lpstr>
      <vt:lpstr>Dwass, Steel, Critchlow, and Fligner multiple comparison procedure</vt:lpstr>
      <vt:lpstr>Dwass, Steel, Critchlow, and Fligner multiple comparison procedure</vt:lpstr>
      <vt:lpstr>Spearman correlation coefficient </vt:lpstr>
      <vt:lpstr>Example</vt:lpstr>
      <vt:lpstr>Spearman correlation coefficient </vt:lpstr>
      <vt:lpstr>Kaplan-Meier curve and log-rank test for right-censored data</vt:lpstr>
      <vt:lpstr>Example</vt:lpstr>
      <vt:lpstr>Dataset</vt:lpstr>
      <vt:lpstr>Kaplan-Meier estimate</vt:lpstr>
      <vt:lpstr>Kaplan-Meier curves</vt:lpstr>
      <vt:lpstr>Median survival time estimate and confidence interval</vt:lpstr>
      <vt:lpstr>Log-rank test</vt:lpstr>
      <vt:lpstr>Other nonparametric methods</vt:lpstr>
      <vt:lpstr>Reference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Bratzler, Dale W (HSC)</dc:creator>
  <cp:lastModifiedBy>Ding, Kai (HSC)</cp:lastModifiedBy>
  <cp:revision>322</cp:revision>
  <dcterms:created xsi:type="dcterms:W3CDTF">2011-07-15T15:09:17Z</dcterms:created>
  <dcterms:modified xsi:type="dcterms:W3CDTF">2021-03-06T19:42:52Z</dcterms:modified>
</cp:coreProperties>
</file>