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8" r:id="rId2"/>
    <p:sldId id="260" r:id="rId3"/>
    <p:sldId id="261" r:id="rId4"/>
    <p:sldId id="294" r:id="rId5"/>
    <p:sldId id="296" r:id="rId6"/>
    <p:sldId id="29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5" r:id="rId27"/>
    <p:sldId id="281" r:id="rId28"/>
    <p:sldId id="282" r:id="rId29"/>
    <p:sldId id="283" r:id="rId30"/>
    <p:sldId id="284" r:id="rId31"/>
    <p:sldId id="285" r:id="rId32"/>
    <p:sldId id="299" r:id="rId33"/>
    <p:sldId id="286" r:id="rId34"/>
    <p:sldId id="287" r:id="rId35"/>
    <p:sldId id="300" r:id="rId36"/>
    <p:sldId id="301" r:id="rId37"/>
    <p:sldId id="289" r:id="rId38"/>
    <p:sldId id="290" r:id="rId39"/>
    <p:sldId id="291" r:id="rId40"/>
    <p:sldId id="292" r:id="rId41"/>
    <p:sldId id="293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ce Ford" userId="ab4134726fab2cbd" providerId="LiveId" clId="{113A7B50-5CC2-4027-8E80-F9D94118438F}"/>
    <pc:docChg chg="delSld">
      <pc:chgData name="Lance Ford" userId="ab4134726fab2cbd" providerId="LiveId" clId="{113A7B50-5CC2-4027-8E80-F9D94118438F}" dt="2021-03-08T17:47:10.882" v="0" actId="2696"/>
      <pc:docMkLst>
        <pc:docMk/>
      </pc:docMkLst>
      <pc:sldChg chg="del">
        <pc:chgData name="Lance Ford" userId="ab4134726fab2cbd" providerId="LiveId" clId="{113A7B50-5CC2-4027-8E80-F9D94118438F}" dt="2021-03-08T17:47:10.882" v="0" actId="2696"/>
        <pc:sldMkLst>
          <pc:docMk/>
          <pc:sldMk cId="344237966" sldId="288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D33BC-300B-40CA-AA8B-36C8A0990DB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8342F-3357-4963-9CAD-F9D4DB299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8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Name, degree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Statistical consulting for 6 years on a WIDE range of research projects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Really enjoy biostatistics, hope I can share some of that passion with you</a:t>
            </a:r>
          </a:p>
          <a:p>
            <a:pPr marL="171450" indent="-171450">
              <a:buFontTx/>
              <a:buChar char="-"/>
            </a:pPr>
            <a:r>
              <a:rPr lang="en-US" dirty="0"/>
              <a:t>Today we will discuss…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is a VERY COMMONLY used statistical test….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Important to understand when it’s appropriate to use…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9D09B-4066-447A-9E1E-2A29C5455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22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056-55B1-0749-B59A-9768440B4F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7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Name, degree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Statistical consulting for 6 years on a WIDE range of research projects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Really enjoy biostatistics, hope I can share some of that passion with you</a:t>
            </a:r>
          </a:p>
          <a:p>
            <a:pPr marL="171450" indent="-171450">
              <a:buFontTx/>
              <a:buChar char="-"/>
            </a:pPr>
            <a:r>
              <a:rPr lang="en-US" dirty="0"/>
              <a:t>Today we will discuss…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is a VERY COMMONLY used statistical test….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Important to understand when it’s appropriate to use…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9D09B-4066-447A-9E1E-2A29C5455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71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1CFF-B1B9-4BDC-934B-72CB013EFC99}" type="datetime1">
              <a:rPr lang="en-US" smtClean="0"/>
              <a:t>3/8/2021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91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8C7E-53A7-40BB-8DEA-3444E4A003B5}" type="datetime1">
              <a:rPr lang="en-US" smtClean="0"/>
              <a:t>3/8/2021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387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9EF-97C0-4AF5-872D-088F065F153B}" type="datetime1">
              <a:rPr lang="en-US" smtClean="0"/>
              <a:t>3/8/2021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64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A1EE-744A-42EB-AAE2-7C247D783399}" type="datetime1">
              <a:rPr lang="en-US" smtClean="0"/>
              <a:t>3/8/2021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0385" y="6356350"/>
            <a:ext cx="2743200" cy="365125"/>
          </a:xfrm>
        </p:spPr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95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AB4-B1BB-4EFD-B4F0-C30BDE373DB9}" type="datetime1">
              <a:rPr lang="en-US" smtClean="0"/>
              <a:t>3/8/2021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094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9D79-17E5-4618-A0D7-121A3ED1A108}" type="datetime1">
              <a:rPr lang="en-US" smtClean="0"/>
              <a:t>3/8/2021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16258" y="6356350"/>
            <a:ext cx="2743200" cy="365125"/>
          </a:xfrm>
        </p:spPr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07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2BE6-8813-4E3D-8B6F-DFBE79EC163C}" type="datetime1">
              <a:rPr lang="en-US" smtClean="0"/>
              <a:t>3/8/2021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03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2A2F-3E5E-4692-9BC1-FA589ECF973A}" type="datetime1">
              <a:rPr lang="en-US" smtClean="0"/>
              <a:t>3/8/2021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378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C8BB-1177-436E-996F-E41D8123D923}" type="datetime1">
              <a:rPr lang="en-US" smtClean="0"/>
              <a:t>3/8/2021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32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90EA-A8D4-454B-962A-51F254690C93}" type="datetime1">
              <a:rPr lang="en-US" smtClean="0"/>
              <a:t>3/8/2021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9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462A-C369-4C6A-90F2-0DEF5AC6729A}" type="datetime1">
              <a:rPr lang="en-US" smtClean="0"/>
              <a:t>3/8/2021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376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903A20-402C-4617-BBA3-5E9B44372D44}" type="datetime1">
              <a:rPr lang="en-US" smtClean="0"/>
              <a:t>3/8/2021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063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1463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Tree-Based Methods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50125"/>
            <a:ext cx="9144000" cy="2435135"/>
          </a:xfrm>
        </p:spPr>
        <p:txBody>
          <a:bodyPr>
            <a:normAutofit/>
          </a:bodyPr>
          <a:lstStyle/>
          <a:p>
            <a:r>
              <a:rPr lang="en-US" dirty="0"/>
              <a:t>University of Oklahoma Health Sciences Center</a:t>
            </a:r>
          </a:p>
          <a:p>
            <a:r>
              <a:rPr lang="en-US" dirty="0"/>
              <a:t>R Short Course, Spring 2021</a:t>
            </a:r>
          </a:p>
          <a:p>
            <a:r>
              <a:rPr lang="en-US" dirty="0"/>
              <a:t>March 9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r>
              <a:rPr lang="en-US" dirty="0"/>
              <a:t>Lecturer: Lance Ford, MS, PhD Candidate</a:t>
            </a:r>
          </a:p>
          <a:p>
            <a:r>
              <a:rPr lang="en-US" u="sng" dirty="0">
                <a:solidFill>
                  <a:schemeClr val="tx2">
                    <a:lumMod val="90000"/>
                  </a:schemeClr>
                </a:solidFill>
              </a:rPr>
              <a:t>Lance-Ford@ouhsc.edu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1869" y="6488668"/>
            <a:ext cx="904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adapted from Introduction to Statistical Learning, 6</a:t>
            </a:r>
            <a:r>
              <a:rPr lang="en-US" baseline="30000" dirty="0"/>
              <a:t>th</a:t>
            </a:r>
            <a:r>
              <a:rPr lang="en-US" dirty="0"/>
              <a:t> Edition and Dr. Daniel Zhao</a:t>
            </a:r>
          </a:p>
        </p:txBody>
      </p:sp>
    </p:spTree>
    <p:extLst>
      <p:ext uri="{BB962C8B-B14F-4D97-AF65-F5344CB8AC3E}">
        <p14:creationId xmlns:p14="http://schemas.microsoft.com/office/powerpoint/2010/main" val="169276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the X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92249"/>
            <a:ext cx="4572000" cy="4263174"/>
          </a:xfrm>
        </p:spPr>
        <p:txBody>
          <a:bodyPr/>
          <a:lstStyle/>
          <a:p>
            <a:r>
              <a:rPr lang="en-US" dirty="0"/>
              <a:t>Generally we create the partitions by iteratively splitting one of the X variables into two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326910"/>
              </p:ext>
            </p:extLst>
          </p:nvPr>
        </p:nvGraphicFramePr>
        <p:xfrm>
          <a:off x="6496657" y="1687572"/>
          <a:ext cx="4572000" cy="475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9142857" imgH="5714286" progId="Paint.Picture">
                  <p:embed/>
                </p:oleObj>
              </mc:Choice>
              <mc:Fallback>
                <p:oleObj name="Bitmap Image" r:id="rId3" imgW="9142857" imgH="5714286" progId="Paint.Picture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83" t="2000" r="55009" b="27333"/>
                      <a:stretch>
                        <a:fillRect/>
                      </a:stretch>
                    </p:blipFill>
                    <p:spPr bwMode="auto">
                      <a:xfrm>
                        <a:off x="6496657" y="1687572"/>
                        <a:ext cx="4572000" cy="4751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70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the X Variable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45127" y="1588699"/>
            <a:ext cx="4572000" cy="437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pitchFamily="2" charset="2"/>
              <a:buAutoNum type="arabicPeriod"/>
            </a:pPr>
            <a:r>
              <a:rPr lang="en-US" sz="2800" dirty="0"/>
              <a:t>First split on X</a:t>
            </a:r>
            <a:r>
              <a:rPr lang="en-US" sz="2800" baseline="-25000" dirty="0"/>
              <a:t>1</a:t>
            </a:r>
            <a:r>
              <a:rPr lang="en-US" sz="2800" dirty="0"/>
              <a:t>=t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51836"/>
              </p:ext>
            </p:extLst>
          </p:nvPr>
        </p:nvGraphicFramePr>
        <p:xfrm>
          <a:off x="6496657" y="1687572"/>
          <a:ext cx="4572000" cy="4706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3" imgW="9142857" imgH="5714286" progId="Paint.Picture">
                  <p:embed/>
                </p:oleObj>
              </mc:Choice>
              <mc:Fallback>
                <p:oleObj name="Bitmap Image" r:id="rId3" imgW="9142857" imgH="5714286" progId="Paint.Picture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1" t="2959" r="55571" b="28000"/>
                      <a:stretch>
                        <a:fillRect/>
                      </a:stretch>
                    </p:blipFill>
                    <p:spPr bwMode="auto">
                      <a:xfrm>
                        <a:off x="6496657" y="1687572"/>
                        <a:ext cx="4572000" cy="4706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69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the X Variable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766450"/>
              </p:ext>
            </p:extLst>
          </p:nvPr>
        </p:nvGraphicFramePr>
        <p:xfrm>
          <a:off x="6496657" y="1695454"/>
          <a:ext cx="4572000" cy="4660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3" imgW="9142857" imgH="5714286" progId="Paint.Picture">
                  <p:embed/>
                </p:oleObj>
              </mc:Choice>
              <mc:Fallback>
                <p:oleObj name="Bitmap Image" r:id="rId3" imgW="9142857" imgH="5714286" progId="Paint.Picture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66" t="3334" r="55009" b="27333"/>
                      <a:stretch>
                        <a:fillRect/>
                      </a:stretch>
                    </p:blipFill>
                    <p:spPr bwMode="auto">
                      <a:xfrm>
                        <a:off x="6496657" y="1695454"/>
                        <a:ext cx="4572000" cy="4660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45127" y="1657361"/>
            <a:ext cx="4572000" cy="43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r>
              <a:rPr lang="en-US" sz="2800" dirty="0">
                <a:latin typeface="Times New Roman" pitchFamily="18" charset="0"/>
              </a:rPr>
              <a:t>First split on X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=t</a:t>
            </a:r>
            <a:r>
              <a:rPr lang="en-US" sz="2800" baseline="-25000" dirty="0">
                <a:latin typeface="Times New Roman" pitchFamily="18" charset="0"/>
              </a:rPr>
              <a:t>1</a:t>
            </a:r>
          </a:p>
          <a:p>
            <a:pPr marL="533400" indent="-533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r>
              <a:rPr lang="en-US" sz="2800" dirty="0">
                <a:latin typeface="Times New Roman" pitchFamily="18" charset="0"/>
              </a:rPr>
              <a:t>If X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&lt;t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, split on X</a:t>
            </a:r>
            <a:r>
              <a:rPr lang="en-US" sz="2800" baseline="-25000" dirty="0">
                <a:latin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</a:rPr>
              <a:t>=t</a:t>
            </a:r>
            <a:r>
              <a:rPr lang="en-US" sz="2800" baseline="-25000" dirty="0">
                <a:latin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3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the X Variable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036608"/>
              </p:ext>
            </p:extLst>
          </p:nvPr>
        </p:nvGraphicFramePr>
        <p:xfrm>
          <a:off x="6496657" y="1691322"/>
          <a:ext cx="4572000" cy="4683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Bitmap Image" r:id="rId3" imgW="9142857" imgH="5714286" progId="Paint.Picture">
                  <p:embed/>
                </p:oleObj>
              </mc:Choice>
              <mc:Fallback>
                <p:oleObj name="Bitmap Image" r:id="rId3" imgW="9142857" imgH="5714286" progId="Paint.Picture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83" t="2995" r="55009" b="27333"/>
                      <a:stretch>
                        <a:fillRect/>
                      </a:stretch>
                    </p:blipFill>
                    <p:spPr bwMode="auto">
                      <a:xfrm>
                        <a:off x="6496657" y="1691322"/>
                        <a:ext cx="4572000" cy="4683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45127" y="1691322"/>
            <a:ext cx="4572000" cy="43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r>
              <a:rPr lang="en-US" sz="2800" dirty="0">
                <a:latin typeface="Times New Roman" pitchFamily="18" charset="0"/>
              </a:rPr>
              <a:t>First split on X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=t</a:t>
            </a:r>
            <a:r>
              <a:rPr lang="en-US" sz="2800" baseline="-25000" dirty="0">
                <a:latin typeface="Times New Roman" pitchFamily="18" charset="0"/>
              </a:rPr>
              <a:t>1</a:t>
            </a:r>
          </a:p>
          <a:p>
            <a:pPr marL="533400" indent="-533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r>
              <a:rPr lang="en-US" sz="2800" dirty="0">
                <a:latin typeface="Times New Roman" pitchFamily="18" charset="0"/>
              </a:rPr>
              <a:t>If X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&lt;t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, split on X</a:t>
            </a:r>
            <a:r>
              <a:rPr lang="en-US" sz="2800" baseline="-25000" dirty="0">
                <a:latin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</a:rPr>
              <a:t>=t</a:t>
            </a:r>
            <a:r>
              <a:rPr lang="en-US" sz="2800" baseline="-25000" dirty="0">
                <a:latin typeface="Times New Roman" pitchFamily="18" charset="0"/>
              </a:rPr>
              <a:t>2</a:t>
            </a:r>
          </a:p>
          <a:p>
            <a:pPr marL="533400" indent="-533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r>
              <a:rPr lang="en-US" sz="2800" dirty="0">
                <a:latin typeface="Times New Roman" pitchFamily="18" charset="0"/>
              </a:rPr>
              <a:t>If X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&gt;t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, split on X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=t</a:t>
            </a:r>
            <a:r>
              <a:rPr lang="en-US" sz="2800" baseline="-25000" dirty="0">
                <a:latin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the X Variable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9" t="16002" r="9459" b="59784"/>
          <a:stretch>
            <a:fillRect/>
          </a:stretch>
        </p:blipFill>
        <p:spPr bwMode="auto">
          <a:xfrm>
            <a:off x="6496657" y="1687572"/>
            <a:ext cx="4572000" cy="445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45127" y="1584268"/>
            <a:ext cx="4572000" cy="43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r>
              <a:rPr lang="en-US" sz="2800" dirty="0">
                <a:latin typeface="Times New Roman" pitchFamily="18" charset="0"/>
              </a:rPr>
              <a:t>First split on X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=t</a:t>
            </a:r>
            <a:r>
              <a:rPr lang="en-US" sz="2800" baseline="-25000" dirty="0">
                <a:latin typeface="Times New Roman" pitchFamily="18" charset="0"/>
              </a:rPr>
              <a:t>1</a:t>
            </a:r>
          </a:p>
          <a:p>
            <a:pPr marL="533400" indent="-533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r>
              <a:rPr lang="en-US" sz="2800" dirty="0">
                <a:latin typeface="Times New Roman" pitchFamily="18" charset="0"/>
              </a:rPr>
              <a:t>If X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&lt;t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, split on X</a:t>
            </a:r>
            <a:r>
              <a:rPr lang="en-US" sz="2800" baseline="-25000" dirty="0">
                <a:latin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</a:rPr>
              <a:t>=t</a:t>
            </a:r>
            <a:r>
              <a:rPr lang="en-US" sz="2800" baseline="-25000" dirty="0">
                <a:latin typeface="Times New Roman" pitchFamily="18" charset="0"/>
              </a:rPr>
              <a:t>2</a:t>
            </a:r>
          </a:p>
          <a:p>
            <a:pPr marL="533400" indent="-533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r>
              <a:rPr lang="en-US" sz="2800" dirty="0">
                <a:latin typeface="Times New Roman" pitchFamily="18" charset="0"/>
              </a:rPr>
              <a:t>If X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&gt;t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, split on X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=t</a:t>
            </a:r>
            <a:r>
              <a:rPr lang="en-US" sz="2800" baseline="-25000" dirty="0">
                <a:latin typeface="Times New Roman" pitchFamily="18" charset="0"/>
              </a:rPr>
              <a:t>3</a:t>
            </a:r>
          </a:p>
          <a:p>
            <a:pPr marL="533400" indent="-533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r>
              <a:rPr lang="en-US" sz="2800" dirty="0">
                <a:latin typeface="Times New Roman" pitchFamily="18" charset="0"/>
              </a:rPr>
              <a:t>If X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&gt;t</a:t>
            </a:r>
            <a:r>
              <a:rPr lang="en-US" sz="2800" baseline="-25000" dirty="0">
                <a:latin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</a:rPr>
              <a:t>, split on X</a:t>
            </a:r>
            <a:r>
              <a:rPr lang="en-US" sz="2800" baseline="-25000" dirty="0">
                <a:latin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</a:rPr>
              <a:t>=t</a:t>
            </a:r>
            <a:r>
              <a:rPr lang="en-US" sz="2800" baseline="-25000" dirty="0">
                <a:latin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1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the X Variable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315199" y="3098800"/>
            <a:ext cx="4718385" cy="330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we create partitions this way we can always represent them using a </a:t>
            </a:r>
            <a:r>
              <a:rPr lang="en-US" u="sng" dirty="0">
                <a:solidFill>
                  <a:srgbClr val="FFC000"/>
                </a:solidFill>
              </a:rPr>
              <a:t>tree structure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provides a very simple way to explain the model to a non-expert.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46321" r="46585" b="28522"/>
          <a:stretch>
            <a:fillRect/>
          </a:stretch>
        </p:blipFill>
        <p:spPr bwMode="auto">
          <a:xfrm>
            <a:off x="1190567" y="1691322"/>
            <a:ext cx="5555673" cy="489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9" t="16002" r="9459" b="59784"/>
          <a:stretch>
            <a:fillRect/>
          </a:stretch>
        </p:blipFill>
        <p:spPr bwMode="auto">
          <a:xfrm>
            <a:off x="8324490" y="405267"/>
            <a:ext cx="24384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92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Baseball Players’ Salaries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995" y="1543049"/>
                <a:ext cx="5351253" cy="51784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Hitters data, predict log salary measured in 1000s</a:t>
                </a:r>
              </a:p>
              <a:p>
                <a:r>
                  <a:rPr lang="en-US" sz="2400" dirty="0"/>
                  <a:t>The predicted Salary is the number in each leaf node. It is the </a:t>
                </a:r>
                <a:r>
                  <a:rPr lang="en-US" sz="2400" u="sng" dirty="0"/>
                  <a:t>mean</a:t>
                </a:r>
                <a:r>
                  <a:rPr lang="en-US" sz="2400" dirty="0"/>
                  <a:t> of the response for the observations that fall there</a:t>
                </a:r>
              </a:p>
              <a:p>
                <a:r>
                  <a:rPr lang="en-US" sz="2400" dirty="0"/>
                  <a:t>Tree is upside down</a:t>
                </a:r>
              </a:p>
              <a:p>
                <a:r>
                  <a:rPr lang="en-US" sz="2400" dirty="0"/>
                  <a:t>There are 2 large branches</a:t>
                </a:r>
              </a:p>
              <a:p>
                <a:r>
                  <a:rPr lang="en-US" sz="2400" dirty="0"/>
                  <a:t>There are 2 internal nodes and 3 terminal nodes (leaves)</a:t>
                </a:r>
              </a:p>
              <a:p>
                <a:r>
                  <a:rPr lang="en-US" sz="2400" dirty="0"/>
                  <a:t>The predicted salary for a player who played in the league for more than 4.5 years and had less than 117.5 hits last year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$1000×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6.00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=$402,834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995" y="1543049"/>
                <a:ext cx="5351253" cy="5178425"/>
              </a:xfrm>
              <a:blipFill rotWithShape="0">
                <a:blip r:embed="rId2"/>
                <a:stretch>
                  <a:fillRect l="-797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80" y="1543049"/>
            <a:ext cx="5646511" cy="4575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589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way of visualizing the decision tree…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01" y="1777585"/>
            <a:ext cx="8590999" cy="4861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639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Natural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10714"/>
                <a:ext cx="8229600" cy="48768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Where to split? i.e. how do we decide on what regions to use i.e. R</a:t>
                </a:r>
                <a:r>
                  <a:rPr lang="en-US" baseline="-25000" dirty="0"/>
                  <a:t>1</a:t>
                </a:r>
                <a:r>
                  <a:rPr lang="en-US" dirty="0"/>
                  <a:t>, R</a:t>
                </a:r>
                <a:r>
                  <a:rPr lang="en-US" baseline="-25000" dirty="0"/>
                  <a:t>2</a:t>
                </a:r>
                <a:r>
                  <a:rPr lang="en-US" dirty="0"/>
                  <a:t>,…,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k</a:t>
                </a:r>
                <a:r>
                  <a:rPr lang="en-US" dirty="0"/>
                  <a:t> or equivalently what tree structure should we use?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What values should we use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?		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10714"/>
                <a:ext cx="8229600" cy="4876800"/>
              </a:xfrm>
              <a:blipFill rotWithShape="0">
                <a:blip r:embed="rId2"/>
                <a:stretch>
                  <a:fillRect l="-889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34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400" dirty="0"/>
                  <a:t>1. What values should we use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36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36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i="1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3600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400" dirty="0"/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region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, the best prediction is simply the average of all the responses from our training data that fell in region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Basics of Classification and Regression Trees (CART)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Regression Trees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Classification Trees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Pruning Trees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Trees vs. Linear Models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Advantages and Disadvantages of Trees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33600" y="1475722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2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Where to Split?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45127" y="1691322"/>
            <a:ext cx="5262376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Top-down greedy approach: recursive binary splitting</a:t>
            </a:r>
          </a:p>
          <a:p>
            <a:r>
              <a:rPr lang="en-US" sz="2800" dirty="0"/>
              <a:t>We consider splitting into two regions, </a:t>
            </a:r>
            <a:r>
              <a:rPr lang="en-US" sz="2800" dirty="0" err="1"/>
              <a:t>X</a:t>
            </a:r>
            <a:r>
              <a:rPr lang="en-US" sz="2800" baseline="-25000" dirty="0" err="1"/>
              <a:t>j</a:t>
            </a:r>
            <a:r>
              <a:rPr lang="en-US" sz="2800" dirty="0"/>
              <a:t>&gt;s and </a:t>
            </a:r>
            <a:r>
              <a:rPr lang="en-US" sz="2800" dirty="0" err="1"/>
              <a:t>X</a:t>
            </a:r>
            <a:r>
              <a:rPr lang="en-US" sz="2800" baseline="-25000" dirty="0" err="1"/>
              <a:t>j</a:t>
            </a:r>
            <a:r>
              <a:rPr lang="en-US" sz="2800" dirty="0"/>
              <a:t>&lt;s for all possible values of s and j.</a:t>
            </a:r>
          </a:p>
          <a:p>
            <a:r>
              <a:rPr lang="en-US" sz="2800" dirty="0"/>
              <a:t>We then choose the s and j that results in the lowest MSE on the training data.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550796"/>
              </p:ext>
            </p:extLst>
          </p:nvPr>
        </p:nvGraphicFramePr>
        <p:xfrm>
          <a:off x="6577380" y="1691322"/>
          <a:ext cx="4572000" cy="475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Bitmap Image" r:id="rId3" imgW="9142857" imgH="5714286" progId="Paint.Picture">
                  <p:embed/>
                </p:oleObj>
              </mc:Choice>
              <mc:Fallback>
                <p:oleObj name="Bitmap Image" r:id="rId3" imgW="9142857" imgH="5714286" progId="Paint.Picture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83" t="2000" r="55009" b="27333"/>
                      <a:stretch>
                        <a:fillRect/>
                      </a:stretch>
                    </p:blipFill>
                    <p:spPr bwMode="auto">
                      <a:xfrm>
                        <a:off x="6577380" y="1691322"/>
                        <a:ext cx="4572000" cy="4751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2577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Split?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45127" y="1691321"/>
            <a:ext cx="5331386" cy="476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90000"/>
              </a:lnSpc>
            </a:pPr>
            <a:r>
              <a:rPr lang="en-US" sz="2800" dirty="0"/>
              <a:t>Here the optimal split was on X</a:t>
            </a:r>
            <a:r>
              <a:rPr lang="en-US" sz="2800" baseline="-25000" dirty="0"/>
              <a:t>1</a:t>
            </a:r>
            <a:r>
              <a:rPr lang="en-US" sz="2800" dirty="0"/>
              <a:t> at point t</a:t>
            </a:r>
            <a:r>
              <a:rPr lang="en-US" sz="2800" baseline="-25000" dirty="0"/>
              <a:t>1</a:t>
            </a:r>
            <a:r>
              <a:rPr lang="en-US" sz="2800" dirty="0"/>
              <a:t>.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Now we repeat the process looking for the next best split except that we must also consider whether to split the first region or the second region up.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Again the criteria is smallest MSE.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65533"/>
              </p:ext>
            </p:extLst>
          </p:nvPr>
        </p:nvGraphicFramePr>
        <p:xfrm>
          <a:off x="6577380" y="1691322"/>
          <a:ext cx="4572000" cy="4706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Bitmap Image" r:id="rId3" imgW="9142857" imgH="5714286" progId="Paint.Picture">
                  <p:embed/>
                </p:oleObj>
              </mc:Choice>
              <mc:Fallback>
                <p:oleObj name="Bitmap Image" r:id="rId3" imgW="9142857" imgH="5714286" progId="Paint.Picture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1" t="2959" r="55571" b="28000"/>
                      <a:stretch>
                        <a:fillRect/>
                      </a:stretch>
                    </p:blipFill>
                    <p:spPr bwMode="auto">
                      <a:xfrm>
                        <a:off x="6577380" y="1691322"/>
                        <a:ext cx="4572000" cy="4706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517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Split?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240618"/>
              </p:ext>
            </p:extLst>
          </p:nvPr>
        </p:nvGraphicFramePr>
        <p:xfrm>
          <a:off x="6577380" y="1695454"/>
          <a:ext cx="4572000" cy="4660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Bitmap Image" r:id="rId3" imgW="9142857" imgH="5714286" progId="Paint.Picture">
                  <p:embed/>
                </p:oleObj>
              </mc:Choice>
              <mc:Fallback>
                <p:oleObj name="Bitmap Image" r:id="rId3" imgW="9142857" imgH="5714286" progId="Paint.Picture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66" t="3334" r="55009" b="27333"/>
                      <a:stretch>
                        <a:fillRect/>
                      </a:stretch>
                    </p:blipFill>
                    <p:spPr bwMode="auto">
                      <a:xfrm>
                        <a:off x="6577380" y="1695454"/>
                        <a:ext cx="4572000" cy="4660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845126" y="1691322"/>
            <a:ext cx="5391771" cy="466502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90000"/>
              </a:lnSpc>
            </a:pPr>
            <a:r>
              <a:rPr lang="en-US" sz="2800" dirty="0"/>
              <a:t>Here the optimal split was the left region on X</a:t>
            </a:r>
            <a:r>
              <a:rPr lang="en-US" sz="2800" baseline="-25000" dirty="0"/>
              <a:t>2 </a:t>
            </a:r>
            <a:r>
              <a:rPr lang="en-US" sz="2800" dirty="0"/>
              <a:t>at point t</a:t>
            </a:r>
            <a:r>
              <a:rPr lang="en-US" sz="2800" baseline="-25000" dirty="0"/>
              <a:t>2</a:t>
            </a:r>
            <a:r>
              <a:rPr lang="en-US" sz="2800" dirty="0"/>
              <a:t>. 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This process continues until our regions have too few observations to continue e.g. all regions have 5 or fewer points.</a:t>
            </a:r>
          </a:p>
        </p:txBody>
      </p:sp>
    </p:spTree>
    <p:extLst>
      <p:ext uri="{BB962C8B-B14F-4D97-AF65-F5344CB8AC3E}">
        <p14:creationId xmlns:p14="http://schemas.microsoft.com/office/powerpoint/2010/main" val="2809082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Tree Pruning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07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pruning?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45126" y="1485182"/>
            <a:ext cx="10757401" cy="496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large tree (i.e. one with many terminal nodes) may tend to </a:t>
            </a:r>
            <a:r>
              <a:rPr lang="en-US" b="1" u="sng" dirty="0" err="1">
                <a:solidFill>
                  <a:srgbClr val="FFC000"/>
                </a:solidFill>
              </a:rPr>
              <a:t>overfit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the training data.</a:t>
            </a:r>
          </a:p>
          <a:p>
            <a:r>
              <a:rPr lang="en-US" dirty="0"/>
              <a:t>Generally, we can improve accuracy by </a:t>
            </a:r>
            <a:r>
              <a:rPr lang="en-US" b="1" u="sng" dirty="0">
                <a:solidFill>
                  <a:srgbClr val="FFC000"/>
                </a:solidFill>
              </a:rPr>
              <a:t>pruning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the tree i.e. cutting off some of the terminal nodes.</a:t>
            </a:r>
          </a:p>
          <a:p>
            <a:r>
              <a:rPr lang="en-US" dirty="0"/>
              <a:t>The idea is to grow a very large tree and then prune it back to obtain a subtree.</a:t>
            </a:r>
          </a:p>
          <a:p>
            <a:r>
              <a:rPr lang="en-US" dirty="0"/>
              <a:t>One alternative to the above is to build a tree only if the reduction in RSS due to each split exceeds some threshold</a:t>
            </a:r>
          </a:p>
          <a:p>
            <a:pPr lvl="1"/>
            <a:r>
              <a:rPr lang="en-US" dirty="0"/>
              <a:t>However, the downside is that it is possible that a seemingly worthless split early on in the tree could followed by a very good split</a:t>
            </a:r>
          </a:p>
        </p:txBody>
      </p:sp>
    </p:spTree>
    <p:extLst>
      <p:ext uri="{BB962C8B-B14F-4D97-AF65-F5344CB8AC3E}">
        <p14:creationId xmlns:p14="http://schemas.microsoft.com/office/powerpoint/2010/main" val="3309487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 to build and prune a tree with cost complexity pruning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10515600" cy="4960189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Use </a:t>
                </a:r>
                <a:r>
                  <a:rPr lang="en-US" u="sng" dirty="0">
                    <a:solidFill>
                      <a:srgbClr val="FFC000"/>
                    </a:solidFill>
                  </a:rPr>
                  <a:t>recursive binary splitting </a:t>
                </a:r>
                <a:r>
                  <a:rPr lang="en-US" dirty="0"/>
                  <a:t>to grow a large tree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on the training data, stopping only when each terminal node has fewer than some minimum number of observations.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Apply </a:t>
                </a:r>
                <a:r>
                  <a:rPr lang="en-US" u="sng" dirty="0">
                    <a:solidFill>
                      <a:srgbClr val="FFC000"/>
                    </a:solidFill>
                  </a:rPr>
                  <a:t>cost complexity pruning </a:t>
                </a:r>
                <a:r>
                  <a:rPr lang="en-US" dirty="0"/>
                  <a:t>to the large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 order to obtain a sequence of best subtrees, as a function of </a:t>
                </a:r>
                <a:r>
                  <a:rPr lang="en-US" i="1" dirty="0"/>
                  <a:t>α</a:t>
                </a:r>
                <a:r>
                  <a:rPr lang="en-US" dirty="0"/>
                  <a:t>.</a:t>
                </a:r>
              </a:p>
              <a:p>
                <a:pPr marL="731520" lvl="1" indent="-457200">
                  <a:buFont typeface="+mj-lt"/>
                  <a:buAutoNum type="alphaLcParenR"/>
                </a:pPr>
                <a:r>
                  <a:rPr lang="en-US" dirty="0"/>
                  <a:t>Find a subtree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/>
                  <a:t> is smallest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10515600" cy="4960189"/>
              </a:xfrm>
              <a:blipFill rotWithShape="0">
                <a:blip r:embed="rId2"/>
                <a:stretch>
                  <a:fillRect l="-696" t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81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 to build and prune a tree with cost complexity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9601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Use </a:t>
            </a:r>
            <a:r>
              <a:rPr lang="en-US" u="sng" dirty="0">
                <a:solidFill>
                  <a:srgbClr val="FFC000"/>
                </a:solidFill>
              </a:rPr>
              <a:t>K-fold cross-validation </a:t>
            </a:r>
            <a:r>
              <a:rPr lang="en-US" dirty="0"/>
              <a:t>to choose </a:t>
            </a:r>
            <a:r>
              <a:rPr lang="en-US" i="1" dirty="0"/>
              <a:t>α</a:t>
            </a:r>
            <a:r>
              <a:rPr lang="en-US" dirty="0"/>
              <a:t>. That is, divide the training observations into </a:t>
            </a:r>
            <a:r>
              <a:rPr lang="en-US" i="1" dirty="0"/>
              <a:t>K </a:t>
            </a:r>
            <a:r>
              <a:rPr lang="en-US" dirty="0"/>
              <a:t>folds. For each </a:t>
            </a:r>
            <a:r>
              <a:rPr lang="en-US" i="1" dirty="0"/>
              <a:t>k </a:t>
            </a:r>
            <a:r>
              <a:rPr lang="en-US" dirty="0"/>
              <a:t>= 1</a:t>
            </a:r>
            <a:r>
              <a:rPr lang="en-US" i="1" dirty="0"/>
              <a:t>, . . .,K</a:t>
            </a:r>
            <a:r>
              <a:rPr lang="en-US" dirty="0"/>
              <a:t>: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Repeat Steps 1 and 2 on all but the </a:t>
            </a:r>
            <a:r>
              <a:rPr lang="en-US" i="1" dirty="0"/>
              <a:t>k</a:t>
            </a:r>
            <a:r>
              <a:rPr lang="en-US" dirty="0"/>
              <a:t>th fold of the training data.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Evaluate the mean squared prediction error on the data in the left-out </a:t>
            </a:r>
            <a:r>
              <a:rPr lang="en-US" i="1" dirty="0"/>
              <a:t>k</a:t>
            </a:r>
            <a:r>
              <a:rPr lang="en-US" dirty="0"/>
              <a:t>th fold, as a function of </a:t>
            </a:r>
            <a:r>
              <a:rPr lang="en-US" i="1" dirty="0"/>
              <a:t>α</a:t>
            </a:r>
            <a:r>
              <a:rPr lang="en-US" dirty="0"/>
              <a:t>.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Average the results for each value of </a:t>
            </a:r>
            <a:r>
              <a:rPr lang="en-US" i="1" dirty="0"/>
              <a:t>α</a:t>
            </a:r>
            <a:r>
              <a:rPr lang="en-US" dirty="0"/>
              <a:t>, and pick </a:t>
            </a:r>
            <a:r>
              <a:rPr lang="en-US" i="1" dirty="0"/>
              <a:t>α </a:t>
            </a:r>
            <a:r>
              <a:rPr lang="en-US" dirty="0"/>
              <a:t>to minimize the average error.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Return the </a:t>
            </a:r>
            <a:r>
              <a:rPr lang="en-US" u="sng" dirty="0">
                <a:solidFill>
                  <a:srgbClr val="FFC000"/>
                </a:solidFill>
              </a:rPr>
              <a:t>subtree</a:t>
            </a:r>
            <a:r>
              <a:rPr lang="en-US" dirty="0"/>
              <a:t> from Step 2 that corresponds to the chosen value of </a:t>
            </a:r>
            <a:r>
              <a:rPr lang="el-GR" i="1" dirty="0"/>
              <a:t>α</a:t>
            </a:r>
            <a:r>
              <a:rPr lang="el-GR" dirty="0"/>
              <a:t>.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09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885070"/>
          </a:xfrm>
        </p:spPr>
        <p:txBody>
          <a:bodyPr/>
          <a:lstStyle/>
          <a:p>
            <a:r>
              <a:rPr lang="en-US" dirty="0"/>
              <a:t>Hitter Data: Unpruned tree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27515" y="1411740"/>
            <a:ext cx="4701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Outcome: log salary in $1000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9 predictors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Randomly divide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Training data (132)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Test Data (131)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Built a large tree using the training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6-fold cross validation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6" y="1411740"/>
            <a:ext cx="5988684" cy="5309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494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28</a:t>
            </a:fld>
            <a:endParaRPr lang="en-US"/>
          </a:p>
        </p:txBody>
      </p:sp>
      <p:pic>
        <p:nvPicPr>
          <p:cNvPr id="21506" name="Picture 2" descr="C:\Users\dzhao1\Desktop\8.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1389102"/>
            <a:ext cx="6372656" cy="44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45127" y="365760"/>
            <a:ext cx="10515600" cy="885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Hitter Data: Unpruned tree</a:t>
            </a:r>
          </a:p>
        </p:txBody>
      </p:sp>
      <p:sp>
        <p:nvSpPr>
          <p:cNvPr id="3" name="Rectangle 2"/>
          <p:cNvSpPr/>
          <p:nvPr/>
        </p:nvSpPr>
        <p:spPr>
          <a:xfrm>
            <a:off x="7426569" y="1389102"/>
            <a:ext cx="44342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training, cross-validation, and test MSE are shown as a function of the number of terminal nodes in the pruned tree.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minimum cross-validation error occurs at a tree size of three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3731" y="1538654"/>
            <a:ext cx="685800" cy="40884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Hitter Data: Pruned tree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465410"/>
            <a:ext cx="6240196" cy="5056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277778" y="1465410"/>
            <a:ext cx="45660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might interpret the regression tree displayed as follows: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Years is the most important factor in determining Salary, and players with less experience earn lower salaries than more experienced players.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Given that a player is less experienced, the number of hits that he made in the previous year seems to play little role in his salary.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But among players who have been in the major leagues for five or more years, the number of hits made in the previous year does affect salary.</a:t>
            </a:r>
          </a:p>
        </p:txBody>
      </p:sp>
    </p:spTree>
    <p:extLst>
      <p:ext uri="{BB962C8B-B14F-4D97-AF65-F5344CB8AC3E}">
        <p14:creationId xmlns:p14="http://schemas.microsoft.com/office/powerpoint/2010/main" val="341702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CART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5969741" cy="435133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One way to make predictions in a regression or classification problem is to divide the predictor space (i.e. all the possible values for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baseline="-25000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i="1" baseline="-25000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,…,</m:t>
                    </m:r>
                    <m:r>
                      <a:rPr lang="en-US" i="1" dirty="0" err="1">
                        <a:latin typeface="Cambria Math"/>
                      </a:rPr>
                      <m:t>𝑋</m:t>
                    </m:r>
                    <m:r>
                      <a:rPr lang="en-US" i="1" baseline="-25000" dirty="0" err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) into distinct regions, 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  <m:r>
                      <a:rPr lang="en-US" i="1" baseline="-25000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i="1" dirty="0">
                        <a:latin typeface="Cambria Math"/>
                      </a:rPr>
                      <m:t>𝑅</m:t>
                    </m:r>
                    <m:r>
                      <a:rPr lang="en-US" i="1" baseline="-25000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,…,</m:t>
                    </m:r>
                    <m:r>
                      <a:rPr lang="en-US" i="1" dirty="0" err="1" smtClean="0">
                        <a:latin typeface="Cambria Math"/>
                      </a:rPr>
                      <m:t>𝑅</m:t>
                    </m:r>
                    <m:r>
                      <a:rPr lang="en-US" i="1" baseline="-25000" dirty="0" err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that falls in a particular region (say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  <m:r>
                      <a:rPr lang="en-US" i="1" baseline="-25000" dirty="0" err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) we make the same prediction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5969741" cy="4351337"/>
              </a:xfrm>
              <a:blipFill rotWithShape="0">
                <a:blip r:embed="rId2"/>
                <a:stretch>
                  <a:fillRect l="-1226" t="-2381" r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10" y="1739371"/>
            <a:ext cx="4556949" cy="4440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048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Classification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71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a Classification Tree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45126" y="1459302"/>
            <a:ext cx="10826413" cy="4379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classification tree is very similar to a regression tree except that we try to make a prediction for a </a:t>
            </a:r>
            <a:r>
              <a:rPr lang="en-US" sz="2800" u="sng" dirty="0">
                <a:solidFill>
                  <a:srgbClr val="FFC000"/>
                </a:solidFill>
              </a:rPr>
              <a:t>categorical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rather than continuous Y.</a:t>
            </a:r>
          </a:p>
          <a:p>
            <a:r>
              <a:rPr lang="en-US" sz="2800" dirty="0"/>
              <a:t>For each region (or node) we predict the most common category among the training data within that region.</a:t>
            </a:r>
          </a:p>
          <a:p>
            <a:r>
              <a:rPr lang="en-US" sz="2800" dirty="0"/>
              <a:t>The tree is grown (i.e. the splits are chosen) in exactly the same way as with a regression tree except that minimizing MSE no longer makes sense.</a:t>
            </a:r>
          </a:p>
          <a:p>
            <a:r>
              <a:rPr lang="en-US" sz="2800" dirty="0"/>
              <a:t>There are several possible different criteria to use such as the “</a:t>
            </a:r>
            <a:r>
              <a:rPr lang="en-US" sz="2800" dirty="0" err="1"/>
              <a:t>gini</a:t>
            </a:r>
            <a:r>
              <a:rPr lang="en-US" sz="2800" dirty="0"/>
              <a:t> index” and “cross-entropy” but the easiest one to think about is to </a:t>
            </a:r>
            <a:r>
              <a:rPr lang="en-US" sz="2800" u="sng" dirty="0">
                <a:solidFill>
                  <a:srgbClr val="FFC000"/>
                </a:solidFill>
              </a:rPr>
              <a:t>minimize the error rate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461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a Classification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6" y="1621766"/>
                <a:ext cx="10912677" cy="4734584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𝑚𝑘</m:t>
                        </m:r>
                      </m:sub>
                    </m:sSub>
                  </m:oMath>
                </a14:m>
                <a:r>
                  <a:rPr lang="en-US" dirty="0"/>
                  <a:t> be the proportion of training </a:t>
                </a:r>
                <a:r>
                  <a:rPr lang="en-US" dirty="0" err="1"/>
                  <a:t>obs</a:t>
                </a:r>
                <a:r>
                  <a:rPr lang="en-US" dirty="0"/>
                  <a:t>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region that are from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class</a:t>
                </a:r>
              </a:p>
              <a:p>
                <a:r>
                  <a:rPr lang="en-US" dirty="0"/>
                  <a:t>Error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=1−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𝑚𝑘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Gini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𝑚𝑘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𝑚𝑘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a measure of total variance across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classes</a:t>
                </a:r>
              </a:p>
              <a:p>
                <a:pPr lvl="1"/>
                <a:r>
                  <a:rPr lang="en-US" sz="2800" dirty="0"/>
                  <a:t>Gini index takes on a small value if all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𝑚𝑘</m:t>
                        </m:r>
                      </m:sub>
                    </m:sSub>
                  </m:oMath>
                </a14:m>
                <a:r>
                  <a:rPr lang="en-US" sz="2800" dirty="0"/>
                  <a:t>’s are close to 0 or 1</a:t>
                </a:r>
              </a:p>
              <a:p>
                <a:pPr lvl="1"/>
                <a:r>
                  <a:rPr lang="en-US" sz="2800" dirty="0"/>
                  <a:t>So Gini index is a measure of node purity, </a:t>
                </a:r>
                <a:r>
                  <a:rPr lang="en-US" sz="2800" dirty="0" err="1"/>
                  <a:t>ie</a:t>
                </a:r>
                <a:r>
                  <a:rPr lang="en-US" sz="2800" dirty="0"/>
                  <a:t>, a node with small Gini index contains predominantly </a:t>
                </a:r>
                <a:r>
                  <a:rPr lang="en-US" sz="2800" dirty="0" err="1"/>
                  <a:t>obs</a:t>
                </a:r>
                <a:r>
                  <a:rPr lang="en-US" sz="2800" dirty="0"/>
                  <a:t> from a single class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6" y="1621766"/>
                <a:ext cx="10912677" cy="4734584"/>
              </a:xfrm>
              <a:blipFill rotWithShape="0">
                <a:blip r:embed="rId2"/>
                <a:stretch>
                  <a:fillRect l="-670" t="-2188" r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2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a Classification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Cross-entropy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𝑚𝑘</m:t>
                            </m:r>
                          </m:sub>
                        </m:sSub>
                      </m:e>
                    </m:nary>
                    <m:r>
                      <a:rPr lang="en-US" b="0" i="1" dirty="0" smtClean="0">
                        <a:latin typeface="Cambria Math"/>
                      </a:rPr>
                      <m:t>𝑙𝑜𝑔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𝑚𝑘</m:t>
                        </m:r>
                      </m:sub>
                    </m:sSub>
                  </m:oMath>
                </a14:m>
                <a:r>
                  <a:rPr lang="en-US" dirty="0"/>
                  <a:t>, similar to Gini index</a:t>
                </a:r>
              </a:p>
              <a:p>
                <a:endParaRPr lang="en-US" dirty="0"/>
              </a:p>
              <a:p>
                <a:r>
                  <a:rPr lang="en-US" dirty="0"/>
                  <a:t>Gini index and cross-entropy are typically used to build a tree</a:t>
                </a:r>
              </a:p>
              <a:p>
                <a:endParaRPr lang="en-US" dirty="0"/>
              </a:p>
              <a:p>
                <a:r>
                  <a:rPr lang="en-US" dirty="0"/>
                  <a:t>All 3 approaches are used to prune a tree, but the </a:t>
                </a:r>
                <a:r>
                  <a:rPr lang="en-US" u="sng" dirty="0">
                    <a:solidFill>
                      <a:srgbClr val="FFC000"/>
                    </a:solidFill>
                  </a:rPr>
                  <a:t>error rate is preferable</a:t>
                </a:r>
                <a:r>
                  <a:rPr lang="en-US" dirty="0"/>
                  <a:t> if prediction accuracy is the goal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Heart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Sample size 303 patients</a:t>
            </a:r>
          </a:p>
          <a:p>
            <a:r>
              <a:rPr lang="en-US" dirty="0"/>
              <a:t>Binary outcome of Heart Disease</a:t>
            </a:r>
          </a:p>
          <a:p>
            <a:pPr lvl="1"/>
            <a:r>
              <a:rPr lang="en-US" dirty="0"/>
              <a:t>Yes: presence of heart disease based on an </a:t>
            </a:r>
            <a:r>
              <a:rPr lang="en-US" dirty="0" err="1"/>
              <a:t>anigographic</a:t>
            </a:r>
            <a:r>
              <a:rPr lang="en-US" dirty="0"/>
              <a:t> test</a:t>
            </a:r>
          </a:p>
          <a:p>
            <a:pPr lvl="1"/>
            <a:r>
              <a:rPr lang="en-US" dirty="0"/>
              <a:t>No: otherwise</a:t>
            </a:r>
          </a:p>
          <a:p>
            <a:r>
              <a:rPr lang="en-US" dirty="0"/>
              <a:t>There were 13 predictors (</a:t>
            </a:r>
            <a:r>
              <a:rPr lang="en-US" u="sng" dirty="0">
                <a:solidFill>
                  <a:srgbClr val="FFC000"/>
                </a:solidFill>
              </a:rPr>
              <a:t>continuous or categorical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Age, Sex, </a:t>
            </a:r>
            <a:r>
              <a:rPr lang="en-US" dirty="0" err="1"/>
              <a:t>chol</a:t>
            </a:r>
            <a:r>
              <a:rPr lang="en-US" dirty="0"/>
              <a:t> (cholesterol)</a:t>
            </a:r>
          </a:p>
          <a:p>
            <a:pPr lvl="1"/>
            <a:r>
              <a:rPr lang="en-US" dirty="0" err="1"/>
              <a:t>Thal</a:t>
            </a:r>
            <a:r>
              <a:rPr lang="en-US" dirty="0"/>
              <a:t> (</a:t>
            </a:r>
            <a:r>
              <a:rPr lang="en-US" dirty="0" err="1"/>
              <a:t>Thalium</a:t>
            </a:r>
            <a:r>
              <a:rPr lang="en-US" dirty="0"/>
              <a:t> stress test): normal, fixed, reversible</a:t>
            </a:r>
          </a:p>
          <a:p>
            <a:pPr lvl="1"/>
            <a:r>
              <a:rPr lang="en-US" dirty="0" err="1"/>
              <a:t>ChestPain</a:t>
            </a:r>
            <a:r>
              <a:rPr lang="en-US" dirty="0"/>
              <a:t>: typical angina, atypical angina, non-angina, asymptomatic</a:t>
            </a:r>
          </a:p>
          <a:p>
            <a:pPr lvl="1"/>
            <a:r>
              <a:rPr lang="en-US" dirty="0"/>
              <a:t>Other heart and lung function measurements</a:t>
            </a:r>
          </a:p>
          <a:p>
            <a:r>
              <a:rPr lang="en-US" dirty="0"/>
              <a:t>Cross-validation results in a tree with six terminal nodes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20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Heart Data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28159"/>
            <a:ext cx="10058400" cy="5110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428159"/>
            <a:ext cx="2652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Unpruned Tree</a:t>
            </a:r>
          </a:p>
        </p:txBody>
      </p:sp>
    </p:spTree>
    <p:extLst>
      <p:ext uri="{BB962C8B-B14F-4D97-AF65-F5344CB8AC3E}">
        <p14:creationId xmlns:p14="http://schemas.microsoft.com/office/powerpoint/2010/main" val="809259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Heart Data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7" y="1490704"/>
            <a:ext cx="9730858" cy="50662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7736" y="1691322"/>
            <a:ext cx="184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Error 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6287" y="1691322"/>
            <a:ext cx="184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Pruned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Tree</a:t>
            </a:r>
          </a:p>
        </p:txBody>
      </p:sp>
      <p:sp>
        <p:nvSpPr>
          <p:cNvPr id="8" name="Rectangle 7"/>
          <p:cNvSpPr/>
          <p:nvPr/>
        </p:nvSpPr>
        <p:spPr>
          <a:xfrm>
            <a:off x="9175658" y="4537494"/>
            <a:ext cx="1348568" cy="6987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Trees vs. Linear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5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vs.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483743"/>
                <a:ext cx="10515600" cy="516222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Linear regression assumes a model of the form: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Regression trees assume a model of the form: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Which model is better?</a:t>
                </a:r>
              </a:p>
              <a:p>
                <a:pPr lvl="1"/>
                <a:r>
                  <a:rPr lang="en-US" dirty="0"/>
                  <a:t>If the relationship between the predictors and response is linear, then classical linear models such as linear regression would outperform regression trees</a:t>
                </a:r>
              </a:p>
              <a:p>
                <a:pPr lvl="1"/>
                <a:r>
                  <a:rPr lang="en-US" dirty="0"/>
                  <a:t>On the other hand, if the relationship between the predictors is non-linear, then decision trees would outperform classical approaches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483743"/>
                <a:ext cx="10515600" cy="5162222"/>
              </a:xfrm>
              <a:blipFill rotWithShape="0">
                <a:blip r:embed="rId2"/>
                <a:stretch>
                  <a:fillRect l="-696" t="-2007" b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71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Trees vs. Linear Model: Classification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403" y="1479550"/>
            <a:ext cx="4753416" cy="4876800"/>
          </a:xfrm>
        </p:spPr>
        <p:txBody>
          <a:bodyPr>
            <a:normAutofit/>
          </a:bodyPr>
          <a:lstStyle/>
          <a:p>
            <a:r>
              <a:rPr lang="en-US" dirty="0"/>
              <a:t>Top row: the true decision boundary is linear</a:t>
            </a:r>
          </a:p>
          <a:p>
            <a:pPr lvl="1"/>
            <a:r>
              <a:rPr lang="en-US" dirty="0"/>
              <a:t>Left: linear model (good)</a:t>
            </a:r>
          </a:p>
          <a:p>
            <a:pPr lvl="1"/>
            <a:r>
              <a:rPr lang="en-US" dirty="0"/>
              <a:t>Right: decision tree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Bottom row: the true decision boundary is non-linear</a:t>
            </a:r>
          </a:p>
          <a:p>
            <a:pPr lvl="1"/>
            <a:r>
              <a:rPr lang="en-US" dirty="0"/>
              <a:t>Left: linear model </a:t>
            </a:r>
          </a:p>
          <a:p>
            <a:pPr lvl="1"/>
            <a:r>
              <a:rPr lang="en-US" dirty="0"/>
              <a:t>Right: decision tree (good)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84" y="1479550"/>
            <a:ext cx="5195807" cy="5096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76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CART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0"/>
            <a:ext cx="6297545" cy="47445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These splitting rules used to segment the predictor space can be summarized in a tree and are known as the </a:t>
            </a:r>
            <a:r>
              <a:rPr lang="en-US" u="sng" dirty="0">
                <a:solidFill>
                  <a:srgbClr val="FFC000"/>
                </a:solidFill>
              </a:rPr>
              <a:t>decision tree </a:t>
            </a:r>
            <a:r>
              <a:rPr lang="en-US" dirty="0"/>
              <a:t>method.</a:t>
            </a:r>
          </a:p>
          <a:p>
            <a:r>
              <a:rPr lang="en-US" dirty="0"/>
              <a:t>Tree-based methods are simple and useful, but may have lesser prediction accuracy than logistic regression or KNN method</a:t>
            </a:r>
          </a:p>
          <a:p>
            <a:r>
              <a:rPr lang="en-US" dirty="0"/>
              <a:t>Bagging, random forests, and boosting that combining multiple trees can improve prediction but lose interpretation.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964" y="1828800"/>
            <a:ext cx="4123412" cy="4635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262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4530"/>
            <a:ext cx="9466053" cy="2387600"/>
          </a:xfrm>
        </p:spPr>
        <p:txBody>
          <a:bodyPr>
            <a:normAutofit/>
          </a:bodyPr>
          <a:lstStyle/>
          <a:p>
            <a:r>
              <a:rPr lang="en-US" sz="4000" dirty="0"/>
              <a:t>Advantages and Disadvantages of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37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 </a:t>
            </a:r>
          </a:p>
          <a:p>
            <a:pPr lvl="1"/>
            <a:r>
              <a:rPr lang="en-US" dirty="0"/>
              <a:t>Trees are very easy to explain to people (probably even easier than linear regression)</a:t>
            </a:r>
          </a:p>
          <a:p>
            <a:pPr lvl="1"/>
            <a:r>
              <a:rPr lang="en-US" dirty="0"/>
              <a:t>Trees can be plotted graphically, and are easily interpreted even by non-expert</a:t>
            </a:r>
          </a:p>
          <a:p>
            <a:pPr lvl="1"/>
            <a:r>
              <a:rPr lang="en-US" dirty="0"/>
              <a:t>They work fine on both classification and regression problems</a:t>
            </a:r>
          </a:p>
          <a:p>
            <a:pPr lvl="1"/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Trees don’t have the same prediction accuracy as some of the more complicated approaches that we examine in this course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70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1463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Tree-Based Methods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50125"/>
            <a:ext cx="9144000" cy="2435135"/>
          </a:xfrm>
        </p:spPr>
        <p:txBody>
          <a:bodyPr>
            <a:normAutofit/>
          </a:bodyPr>
          <a:lstStyle/>
          <a:p>
            <a:r>
              <a:rPr lang="en-US" dirty="0"/>
              <a:t>University of Oklahoma Health Sciences Center</a:t>
            </a:r>
          </a:p>
          <a:p>
            <a:r>
              <a:rPr lang="en-US" dirty="0"/>
              <a:t>R Short Course, Spring 2021</a:t>
            </a:r>
          </a:p>
          <a:p>
            <a:r>
              <a:rPr lang="en-US" dirty="0"/>
              <a:t>March 9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r>
              <a:rPr lang="en-US" dirty="0"/>
              <a:t>Lecturer: Lance Ford, MS, PhD Candidate</a:t>
            </a:r>
          </a:p>
          <a:p>
            <a:r>
              <a:rPr lang="en-US" u="sng" dirty="0">
                <a:solidFill>
                  <a:schemeClr val="tx2">
                    <a:lumMod val="90000"/>
                  </a:schemeClr>
                </a:solidFill>
              </a:rPr>
              <a:t>Lance-Ford@ouhsc.edu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1869" y="6488668"/>
            <a:ext cx="904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adapted from Introduction to Statistical Learning, 6</a:t>
            </a:r>
            <a:r>
              <a:rPr lang="en-US" baseline="30000" dirty="0"/>
              <a:t>th</a:t>
            </a:r>
            <a:r>
              <a:rPr lang="en-US" dirty="0"/>
              <a:t> Edition and Dr. Daniel Zhao</a:t>
            </a:r>
          </a:p>
        </p:txBody>
      </p:sp>
    </p:spTree>
    <p:extLst>
      <p:ext uri="{BB962C8B-B14F-4D97-AF65-F5344CB8AC3E}">
        <p14:creationId xmlns:p14="http://schemas.microsoft.com/office/powerpoint/2010/main" val="261873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Motivating Example: Lung Cancer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Population: Individuals in Oklahoma that met United States Preventative Services Task Force lung cancer screening recommendation (2017-2018)</a:t>
            </a:r>
          </a:p>
          <a:p>
            <a:endParaRPr lang="en-US" dirty="0"/>
          </a:p>
          <a:p>
            <a:r>
              <a:rPr lang="en-US" dirty="0"/>
              <a:t>Outcome: Screened for lung cancer (Yes/No)</a:t>
            </a:r>
          </a:p>
          <a:p>
            <a:endParaRPr lang="en-US" dirty="0"/>
          </a:p>
          <a:p>
            <a:r>
              <a:rPr lang="en-US" dirty="0"/>
              <a:t>Predictors: Sex, Education, Health Status, COPD, Asthma, Income, Smoking Status, BMI, other Comorbidities</a:t>
            </a:r>
          </a:p>
          <a:p>
            <a:endParaRPr lang="en-US" dirty="0"/>
          </a:p>
          <a:p>
            <a:r>
              <a:rPr lang="en-US" dirty="0"/>
              <a:t>Challenges: Lots of interactions!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4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34" y="187835"/>
            <a:ext cx="5089845" cy="1425306"/>
          </a:xfrm>
        </p:spPr>
        <p:txBody>
          <a:bodyPr>
            <a:normAutofit/>
          </a:bodyPr>
          <a:lstStyle/>
          <a:p>
            <a:r>
              <a:rPr lang="en-US" sz="4000" dirty="0"/>
              <a:t>Motivating Example: </a:t>
            </a:r>
            <a:r>
              <a:rPr lang="en-US" sz="3600" dirty="0"/>
              <a:t>Lung Cancer Screening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3" y="187834"/>
            <a:ext cx="6437370" cy="6500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56407" y="1828800"/>
            <a:ext cx="4304319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Used classification trees </a:t>
            </a:r>
          </a:p>
          <a:p>
            <a:endParaRPr lang="en-US" dirty="0"/>
          </a:p>
          <a:p>
            <a:r>
              <a:rPr lang="en-US" dirty="0"/>
              <a:t>Easier to interpret than regression model with lots of interaction terms</a:t>
            </a:r>
          </a:p>
          <a:p>
            <a:endParaRPr lang="en-US" dirty="0"/>
          </a:p>
          <a:p>
            <a:r>
              <a:rPr lang="en-US" dirty="0"/>
              <a:t>Helped us identify subgroups with low screening proportions</a:t>
            </a:r>
          </a:p>
        </p:txBody>
      </p:sp>
    </p:spTree>
    <p:extLst>
      <p:ext uri="{BB962C8B-B14F-4D97-AF65-F5344CB8AC3E}">
        <p14:creationId xmlns:p14="http://schemas.microsoft.com/office/powerpoint/2010/main" val="346463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Regression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1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8" y="2165230"/>
                <a:ext cx="4874186" cy="41911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for example we have two regions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=10,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=20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Then for any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we would predict 10, otherwise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we would predict 20.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8" y="2165230"/>
                <a:ext cx="4874186" cy="4191120"/>
              </a:xfrm>
              <a:blipFill rotWithShape="0">
                <a:blip r:embed="rId3"/>
                <a:stretch>
                  <a:fillRect l="-1502" t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509022"/>
              </p:ext>
            </p:extLst>
          </p:nvPr>
        </p:nvGraphicFramePr>
        <p:xfrm>
          <a:off x="6496657" y="1687572"/>
          <a:ext cx="4572000" cy="4705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4" imgW="7315200" imgH="4572000" progId="Paint.Picture">
                  <p:embed/>
                </p:oleObj>
              </mc:Choice>
              <mc:Fallback>
                <p:oleObj name="Bitmap Image" r:id="rId4" imgW="7315200" imgH="4572000" progId="Paint.Picture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2501" t="2959" r="55571" b="28000"/>
                      <a:stretch>
                        <a:fillRect/>
                      </a:stretch>
                    </p:blipFill>
                    <p:spPr bwMode="auto">
                      <a:xfrm>
                        <a:off x="6496657" y="1687572"/>
                        <a:ext cx="4572000" cy="4705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32785" y="1863306"/>
                <a:ext cx="555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785" y="1863306"/>
                <a:ext cx="555985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07174" y="1863306"/>
                <a:ext cx="5559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174" y="1863306"/>
                <a:ext cx="555985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303753" y="1616291"/>
            <a:ext cx="1684972" cy="41202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893605" y="3445993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605" y="3445993"/>
                <a:ext cx="50526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732532" y="3445993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532" y="3445993"/>
                <a:ext cx="50526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15858" r="54678" b="59450"/>
          <a:stretch>
            <a:fillRect/>
          </a:stretch>
        </p:blipFill>
        <p:spPr bwMode="auto">
          <a:xfrm>
            <a:off x="6684435" y="1705284"/>
            <a:ext cx="4384222" cy="4637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6" y="1691322"/>
            <a:ext cx="5201317" cy="4731710"/>
          </a:xfrm>
        </p:spPr>
        <p:txBody>
          <a:bodyPr>
            <a:normAutofit/>
          </a:bodyPr>
          <a:lstStyle/>
          <a:p>
            <a:r>
              <a:rPr lang="en-US" dirty="0"/>
              <a:t>Here we have two predictors and five distinct regions</a:t>
            </a:r>
          </a:p>
          <a:p>
            <a:r>
              <a:rPr lang="en-US" dirty="0"/>
              <a:t>Depending on which region our new X comes from we would make one of five possible predictions for Y.</a:t>
            </a:r>
          </a:p>
          <a:p>
            <a:r>
              <a:rPr lang="en-US" dirty="0"/>
              <a:t>We predict 34 for X</a:t>
            </a:r>
            <a:r>
              <a:rPr lang="en-US" baseline="-25000" dirty="0"/>
              <a:t>1</a:t>
            </a:r>
            <a:r>
              <a:rPr lang="en-US" dirty="0"/>
              <a:t>=5 and X</a:t>
            </a:r>
            <a:r>
              <a:rPr lang="en-US" baseline="-25000" dirty="0"/>
              <a:t>2</a:t>
            </a:r>
            <a:r>
              <a:rPr lang="en-US" dirty="0"/>
              <a:t>=18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9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360512" y="1926424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598512" y="2764624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436712" y="3602824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912712" y="4288624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208112" y="4822024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7268" y="5416072"/>
            <a:ext cx="516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33182" y="5409852"/>
            <a:ext cx="516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6912" y="3059662"/>
            <a:ext cx="516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73589" y="3413388"/>
            <a:ext cx="1003680" cy="23350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6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Process 10 16x9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ebuchet">
      <a:majorFont>
        <a:latin typeface="Trebuche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 - 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2134</Words>
  <Application>Microsoft Office PowerPoint</Application>
  <PresentationFormat>Widescreen</PresentationFormat>
  <Paragraphs>264</Paragraphs>
  <Slides>42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Times New Roman</vt:lpstr>
      <vt:lpstr>Trebuchet</vt:lpstr>
      <vt:lpstr>Wingdings</vt:lpstr>
      <vt:lpstr>Process 10 16x9</vt:lpstr>
      <vt:lpstr>Bitmap Image</vt:lpstr>
      <vt:lpstr>Tree-Based Methods</vt:lpstr>
      <vt:lpstr>Outline</vt:lpstr>
      <vt:lpstr>Intro to CART</vt:lpstr>
      <vt:lpstr>Intro to CART</vt:lpstr>
      <vt:lpstr>Motivating Example: Lung Cancer Screening</vt:lpstr>
      <vt:lpstr>Motivating Example: Lung Cancer Screening</vt:lpstr>
      <vt:lpstr>Regression Trees</vt:lpstr>
      <vt:lpstr>Regression Trees Example</vt:lpstr>
      <vt:lpstr>The General View</vt:lpstr>
      <vt:lpstr>Splitting the X Variables</vt:lpstr>
      <vt:lpstr>Splitting the X Variable</vt:lpstr>
      <vt:lpstr>Splitting the X Variable</vt:lpstr>
      <vt:lpstr>Splitting the X Variable</vt:lpstr>
      <vt:lpstr>Splitting the X Variable</vt:lpstr>
      <vt:lpstr>Splitting the X Variable</vt:lpstr>
      <vt:lpstr>Example: Baseball Players’ Salaries</vt:lpstr>
      <vt:lpstr>Another way of visualizing the decision tree…</vt:lpstr>
      <vt:lpstr>Some Natural Questions</vt:lpstr>
      <vt:lpstr>1. What values should we use for Y ̂_1,Y ̂_2,…,Y ̂_k?</vt:lpstr>
      <vt:lpstr>2. Where to Split?</vt:lpstr>
      <vt:lpstr>Where to Split?</vt:lpstr>
      <vt:lpstr>Where to Split?</vt:lpstr>
      <vt:lpstr>Tree Pruning</vt:lpstr>
      <vt:lpstr>Why pruning?</vt:lpstr>
      <vt:lpstr>Algorithm to build and prune a tree with cost complexity pruning</vt:lpstr>
      <vt:lpstr>Algorithm to build and prune a tree with cost complexity pruning</vt:lpstr>
      <vt:lpstr>Hitter Data: Unpruned tree</vt:lpstr>
      <vt:lpstr>PowerPoint Presentation</vt:lpstr>
      <vt:lpstr>Hitter Data: Pruned tree</vt:lpstr>
      <vt:lpstr>Classification Trees</vt:lpstr>
      <vt:lpstr>Growing a Classification Tree</vt:lpstr>
      <vt:lpstr>Growing a Classification Tree</vt:lpstr>
      <vt:lpstr>Growing a Classification Tree</vt:lpstr>
      <vt:lpstr>Example: Heart Data</vt:lpstr>
      <vt:lpstr>Example: Heart Data</vt:lpstr>
      <vt:lpstr>Example: Heart Data</vt:lpstr>
      <vt:lpstr>Trees vs. Linear models</vt:lpstr>
      <vt:lpstr>Trees vs. Linear Models</vt:lpstr>
      <vt:lpstr>Trees vs. Linear Model: Classification Example </vt:lpstr>
      <vt:lpstr>Advantages and Disadvantages of Trees</vt:lpstr>
      <vt:lpstr>Pros and Cons of Decision Trees</vt:lpstr>
      <vt:lpstr>Tree-Based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Ford, Lance (HSC)</dc:creator>
  <cp:lastModifiedBy>Ford, Lance (HSC)</cp:lastModifiedBy>
  <cp:revision>14</cp:revision>
  <dcterms:created xsi:type="dcterms:W3CDTF">2020-11-24T21:51:19Z</dcterms:created>
  <dcterms:modified xsi:type="dcterms:W3CDTF">2021-03-08T17:48:18Z</dcterms:modified>
</cp:coreProperties>
</file>