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340" r:id="rId3"/>
    <p:sldId id="371" r:id="rId4"/>
    <p:sldId id="372" r:id="rId5"/>
    <p:sldId id="373" r:id="rId6"/>
    <p:sldId id="370" r:id="rId7"/>
    <p:sldId id="374" r:id="rId8"/>
    <p:sldId id="376" r:id="rId9"/>
    <p:sldId id="375" r:id="rId10"/>
    <p:sldId id="377" r:id="rId11"/>
    <p:sldId id="379" r:id="rId12"/>
    <p:sldId id="380" r:id="rId13"/>
    <p:sldId id="381" r:id="rId14"/>
    <p:sldId id="382" r:id="rId15"/>
    <p:sldId id="383" r:id="rId16"/>
    <p:sldId id="384" r:id="rId17"/>
    <p:sldId id="385" r:id="rId18"/>
    <p:sldId id="378" r:id="rId19"/>
    <p:sldId id="386" r:id="rId20"/>
    <p:sldId id="387" r:id="rId21"/>
    <p:sldId id="388" r:id="rId22"/>
    <p:sldId id="389" r:id="rId23"/>
    <p:sldId id="390" r:id="rId24"/>
    <p:sldId id="392" r:id="rId25"/>
    <p:sldId id="391" r:id="rId26"/>
    <p:sldId id="393" r:id="rId27"/>
    <p:sldId id="394" r:id="rId28"/>
    <p:sldId id="396" r:id="rId29"/>
    <p:sldId id="36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D6B5"/>
    <a:srgbClr val="A326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94660"/>
  </p:normalViewPr>
  <p:slideViewPr>
    <p:cSldViewPr showGuides="1">
      <p:cViewPr varScale="1">
        <p:scale>
          <a:sx n="74" d="100"/>
          <a:sy n="74" d="100"/>
        </p:scale>
        <p:origin x="11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C788E3-9E09-47FB-B418-DB4418B6DD1F}" type="datetimeFigureOut">
              <a:rPr lang="en-US" smtClean="0"/>
              <a:t>4/2/2021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1939E-A935-4B64-A6E7-69D262BE6232}" type="slidenum">
              <a:rPr lang="en-US" smtClean="0"/>
              <a:t>‹#›</a:t>
            </a:fld>
            <a:endParaRPr lang="en-US"/>
          </a:p>
        </p:txBody>
      </p:sp>
    </p:spTree>
    <p:extLst>
      <p:ext uri="{BB962C8B-B14F-4D97-AF65-F5344CB8AC3E}">
        <p14:creationId xmlns:p14="http://schemas.microsoft.com/office/powerpoint/2010/main" val="2162369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279400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275039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2500885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407832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3309390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327742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84774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1057605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35FA5-4BD8-4F0F-BEDD-72EDF8E5446F}" type="slidenum">
              <a:rPr lang="en-US" smtClean="0"/>
              <a:t>‹#›</a:t>
            </a:fld>
            <a:endParaRPr lang="en-US"/>
          </a:p>
        </p:txBody>
      </p:sp>
    </p:spTree>
    <p:extLst>
      <p:ext uri="{BB962C8B-B14F-4D97-AF65-F5344CB8AC3E}">
        <p14:creationId xmlns:p14="http://schemas.microsoft.com/office/powerpoint/2010/main" val="346735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35FA5-4BD8-4F0F-BEDD-72EDF8E5446F}" type="slidenum">
              <a:rPr lang="en-US" smtClean="0"/>
              <a:t>‹#›</a:t>
            </a:fld>
            <a:endParaRPr lang="en-US"/>
          </a:p>
        </p:txBody>
      </p:sp>
      <p:pic>
        <p:nvPicPr>
          <p:cNvPr id="1026" name="Picture 2"/>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95250" y="6236056"/>
            <a:ext cx="1885950" cy="621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41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39D1582-E277-44EE-9251-F82C93B8B049}"/>
              </a:ext>
            </a:extLst>
          </p:cNvPr>
          <p:cNvPicPr>
            <a:picLocks noChangeAspect="1"/>
          </p:cNvPicPr>
          <p:nvPr/>
        </p:nvPicPr>
        <p:blipFill>
          <a:blip r:embed="rId2"/>
          <a:stretch>
            <a:fillRect/>
          </a:stretch>
        </p:blipFill>
        <p:spPr>
          <a:xfrm>
            <a:off x="7264398" y="1"/>
            <a:ext cx="1879601" cy="762000"/>
          </a:xfrm>
          <a:prstGeom prst="rect">
            <a:avLst/>
          </a:prstGeom>
        </p:spPr>
      </p:pic>
      <p:sp>
        <p:nvSpPr>
          <p:cNvPr id="2" name="Title 1"/>
          <p:cNvSpPr>
            <a:spLocks noGrp="1"/>
          </p:cNvSpPr>
          <p:nvPr>
            <p:ph type="ctrTitle"/>
          </p:nvPr>
        </p:nvSpPr>
        <p:spPr>
          <a:xfrm>
            <a:off x="685800" y="762001"/>
            <a:ext cx="7772400" cy="2990850"/>
          </a:xfrm>
        </p:spPr>
        <p:txBody>
          <a:bodyPr>
            <a:normAutofit/>
          </a:bodyPr>
          <a:lstStyle/>
          <a:p>
            <a:r>
              <a:rPr lang="en-US" dirty="0" smtClean="0"/>
              <a:t>R Short Course Part 2</a:t>
            </a:r>
            <a:br>
              <a:rPr lang="en-US" dirty="0" smtClean="0"/>
            </a:br>
            <a:r>
              <a:rPr lang="en-US" dirty="0" smtClean="0"/>
              <a:t>Topic 4: </a:t>
            </a:r>
            <a:r>
              <a:rPr lang="en-US" dirty="0" smtClean="0"/>
              <a:t>Survival analysis</a:t>
            </a:r>
            <a:endParaRPr lang="en-US" sz="3600" dirty="0"/>
          </a:p>
        </p:txBody>
      </p:sp>
      <p:sp>
        <p:nvSpPr>
          <p:cNvPr id="3" name="Subtitle 2"/>
          <p:cNvSpPr>
            <a:spLocks noGrp="1"/>
          </p:cNvSpPr>
          <p:nvPr>
            <p:ph type="subTitle" idx="1"/>
          </p:nvPr>
        </p:nvSpPr>
        <p:spPr>
          <a:xfrm>
            <a:off x="1371600" y="3886200"/>
            <a:ext cx="6400800" cy="2362200"/>
          </a:xfrm>
        </p:spPr>
        <p:txBody>
          <a:bodyPr>
            <a:normAutofit/>
          </a:bodyPr>
          <a:lstStyle/>
          <a:p>
            <a:r>
              <a:rPr lang="en-US" dirty="0" smtClean="0">
                <a:solidFill>
                  <a:schemeClr val="tx1"/>
                </a:solidFill>
              </a:rPr>
              <a:t>Kai Ding, PhD</a:t>
            </a:r>
          </a:p>
          <a:p>
            <a:r>
              <a:rPr lang="en-US" sz="2600" dirty="0" smtClean="0">
                <a:solidFill>
                  <a:schemeClr val="tx1"/>
                </a:solidFill>
              </a:rPr>
              <a:t>Department of Biostatistics and Epidemiology</a:t>
            </a:r>
          </a:p>
          <a:p>
            <a:r>
              <a:rPr lang="en-US" sz="2600" dirty="0" smtClean="0">
                <a:solidFill>
                  <a:schemeClr val="tx1"/>
                </a:solidFill>
              </a:rPr>
              <a:t>Hudson College of Public Health, OUHSC</a:t>
            </a:r>
          </a:p>
          <a:p>
            <a:r>
              <a:rPr lang="en-US" sz="2600" dirty="0" smtClean="0">
                <a:solidFill>
                  <a:schemeClr val="tx1"/>
                </a:solidFill>
              </a:rPr>
              <a:t>April 7, </a:t>
            </a:r>
            <a:r>
              <a:rPr lang="en-US" sz="2600" dirty="0" smtClean="0">
                <a:solidFill>
                  <a:schemeClr val="tx1"/>
                </a:solidFill>
              </a:rPr>
              <a:t>2021</a:t>
            </a:r>
            <a:endParaRPr lang="en-US" sz="2600" dirty="0">
              <a:solidFill>
                <a:schemeClr val="tx1"/>
              </a:solidFill>
            </a:endParaRPr>
          </a:p>
        </p:txBody>
      </p:sp>
    </p:spTree>
    <p:extLst>
      <p:ext uri="{BB962C8B-B14F-4D97-AF65-F5344CB8AC3E}">
        <p14:creationId xmlns:p14="http://schemas.microsoft.com/office/powerpoint/2010/main" val="1715884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Stratified </a:t>
            </a:r>
            <a:r>
              <a:rPr lang="en-US" dirty="0">
                <a:solidFill>
                  <a:srgbClr val="A32638"/>
                </a:solidFill>
              </a:rPr>
              <a:t>log-rank test</a:t>
            </a:r>
            <a:endParaRPr lang="en-US" dirty="0">
              <a:solidFill>
                <a:srgbClr val="A32638"/>
              </a:solidFill>
            </a:endParaRPr>
          </a:p>
        </p:txBody>
      </p:sp>
      <p:sp>
        <p:nvSpPr>
          <p:cNvPr id="3" name="Content Placeholder 2"/>
          <p:cNvSpPr>
            <a:spLocks noGrp="1"/>
          </p:cNvSpPr>
          <p:nvPr>
            <p:ph idx="1"/>
          </p:nvPr>
        </p:nvSpPr>
        <p:spPr/>
        <p:txBody>
          <a:bodyPr/>
          <a:lstStyle/>
          <a:p>
            <a:r>
              <a:rPr lang="en-US" dirty="0"/>
              <a:t>What if we want to test for difference between two survival functions, </a:t>
            </a:r>
            <a:r>
              <a:rPr lang="en-US" u="sng" dirty="0"/>
              <a:t>adjusted for some confounding factor</a:t>
            </a:r>
            <a:r>
              <a:rPr lang="en-US" dirty="0"/>
              <a:t>? </a:t>
            </a:r>
          </a:p>
          <a:p>
            <a:pPr lvl="1"/>
            <a:r>
              <a:rPr lang="en-US" dirty="0"/>
              <a:t>One solution: stratify on the confounding </a:t>
            </a:r>
            <a:r>
              <a:rPr lang="en-US" dirty="0" smtClean="0"/>
              <a:t>factor (e.g. study site in multi-center RCT)</a:t>
            </a:r>
            <a:endParaRPr lang="en-US" dirty="0"/>
          </a:p>
          <a:p>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10</a:t>
            </a:fld>
            <a:endParaRPr lang="en-US"/>
          </a:p>
        </p:txBody>
      </p:sp>
    </p:spTree>
    <p:extLst>
      <p:ext uri="{BB962C8B-B14F-4D97-AF65-F5344CB8AC3E}">
        <p14:creationId xmlns:p14="http://schemas.microsoft.com/office/powerpoint/2010/main" val="400100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Example: Melanoma </a:t>
            </a:r>
            <a:endParaRPr lang="en-US" dirty="0">
              <a:solidFill>
                <a:srgbClr val="A32638"/>
              </a:solidFill>
            </a:endParaRPr>
          </a:p>
        </p:txBody>
      </p:sp>
      <p:sp>
        <p:nvSpPr>
          <p:cNvPr id="3" name="Content Placeholder 2"/>
          <p:cNvSpPr>
            <a:spLocks noGrp="1"/>
          </p:cNvSpPr>
          <p:nvPr>
            <p:ph idx="1"/>
          </p:nvPr>
        </p:nvSpPr>
        <p:spPr/>
        <p:txBody>
          <a:bodyPr/>
          <a:lstStyle/>
          <a:p>
            <a:r>
              <a:rPr lang="en-US" dirty="0"/>
              <a:t>C</a:t>
            </a:r>
            <a:r>
              <a:rPr lang="en-US" dirty="0" smtClean="0"/>
              <a:t>ompare </a:t>
            </a:r>
            <a:r>
              <a:rPr lang="en-US" dirty="0"/>
              <a:t>two immunotherapy treatments (BCG </a:t>
            </a:r>
            <a:r>
              <a:rPr lang="en-US" dirty="0" smtClean="0"/>
              <a:t>vs. </a:t>
            </a:r>
            <a:r>
              <a:rPr lang="en-US" dirty="0" err="1" smtClean="0"/>
              <a:t>C.parvum</a:t>
            </a:r>
            <a:r>
              <a:rPr lang="en-US" dirty="0"/>
              <a:t>) among melanoma </a:t>
            </a:r>
            <a:r>
              <a:rPr lang="en-US" dirty="0" smtClean="0"/>
              <a:t>patients.</a:t>
            </a:r>
          </a:p>
          <a:p>
            <a:r>
              <a:rPr lang="en-US" dirty="0" smtClean="0"/>
              <a:t>Tumor </a:t>
            </a:r>
            <a:r>
              <a:rPr lang="en-US" dirty="0"/>
              <a:t>was surgically removed, then patient </a:t>
            </a:r>
            <a:r>
              <a:rPr lang="en-US" dirty="0" smtClean="0"/>
              <a:t>were assigned </a:t>
            </a:r>
            <a:r>
              <a:rPr lang="en-US" dirty="0"/>
              <a:t>to </a:t>
            </a:r>
            <a:r>
              <a:rPr lang="en-US" dirty="0" smtClean="0"/>
              <a:t>either BCG </a:t>
            </a:r>
            <a:r>
              <a:rPr lang="en-US" dirty="0"/>
              <a:t>or C. </a:t>
            </a:r>
            <a:r>
              <a:rPr lang="en-US" dirty="0" err="1" smtClean="0"/>
              <a:t>parvum</a:t>
            </a:r>
            <a:r>
              <a:rPr lang="en-US" dirty="0" smtClean="0"/>
              <a:t>.</a:t>
            </a:r>
          </a:p>
          <a:p>
            <a:r>
              <a:rPr lang="en-US" dirty="0" smtClean="0"/>
              <a:t>Age (categorized into 3 groups) is a potential confounding factor. </a:t>
            </a:r>
            <a:endParaRPr lang="en-US" dirty="0"/>
          </a:p>
          <a:p>
            <a:endParaRPr lang="en-US" dirty="0"/>
          </a:p>
        </p:txBody>
      </p:sp>
      <p:sp>
        <p:nvSpPr>
          <p:cNvPr id="4" name="Slide Number Placeholder 3"/>
          <p:cNvSpPr>
            <a:spLocks noGrp="1"/>
          </p:cNvSpPr>
          <p:nvPr>
            <p:ph type="sldNum" sz="quarter" idx="12"/>
          </p:nvPr>
        </p:nvSpPr>
        <p:spPr/>
        <p:txBody>
          <a:bodyPr/>
          <a:lstStyle/>
          <a:p>
            <a:fld id="{8DC6D238-8B92-4BF5-BFD1-32DAA4548E4B}" type="slidenum">
              <a:rPr lang="en-US" smtClean="0"/>
              <a:t>11</a:t>
            </a:fld>
            <a:endParaRPr lang="en-US"/>
          </a:p>
        </p:txBody>
      </p:sp>
    </p:spTree>
    <p:extLst>
      <p:ext uri="{BB962C8B-B14F-4D97-AF65-F5344CB8AC3E}">
        <p14:creationId xmlns:p14="http://schemas.microsoft.com/office/powerpoint/2010/main" val="374304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32638"/>
                </a:solidFill>
              </a:rPr>
              <a:t>Dataset</a:t>
            </a:r>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12</a:t>
            </a:fld>
            <a:endParaRPr lang="en-US"/>
          </a:p>
        </p:txBody>
      </p:sp>
      <p:sp>
        <p:nvSpPr>
          <p:cNvPr id="8" name="TextBox 7"/>
          <p:cNvSpPr txBox="1"/>
          <p:nvPr/>
        </p:nvSpPr>
        <p:spPr>
          <a:xfrm>
            <a:off x="990599" y="4419600"/>
            <a:ext cx="5257801" cy="923330"/>
          </a:xfrm>
          <a:prstGeom prst="rect">
            <a:avLst/>
          </a:prstGeom>
          <a:noFill/>
        </p:spPr>
        <p:txBody>
          <a:bodyPr wrap="square" rtlCol="0">
            <a:spAutoFit/>
          </a:bodyPr>
          <a:lstStyle/>
          <a:p>
            <a:pPr marL="285750" indent="-285750">
              <a:buFont typeface="Arial" panose="020B0604020202020204" pitchFamily="34" charset="0"/>
              <a:buChar char="•"/>
            </a:pPr>
            <a:r>
              <a:rPr lang="en-US" dirty="0"/>
              <a:t>Age: </a:t>
            </a:r>
            <a:r>
              <a:rPr lang="en-US" dirty="0" smtClean="0"/>
              <a:t>1=21-40  2=41-60  3=61-</a:t>
            </a:r>
            <a:endParaRPr lang="en-US" dirty="0"/>
          </a:p>
          <a:p>
            <a:pPr marL="285750" indent="-285750">
              <a:buFont typeface="Arial" panose="020B0604020202020204" pitchFamily="34" charset="0"/>
              <a:buChar char="•"/>
            </a:pPr>
            <a:r>
              <a:rPr lang="en-US" dirty="0" smtClean="0"/>
              <a:t>Treatment</a:t>
            </a:r>
            <a:r>
              <a:rPr lang="en-US" dirty="0"/>
              <a:t>: 1=BCG </a:t>
            </a:r>
            <a:r>
              <a:rPr lang="en-US" dirty="0" smtClean="0"/>
              <a:t>2=C</a:t>
            </a:r>
            <a:r>
              <a:rPr lang="en-US" dirty="0"/>
              <a:t>. </a:t>
            </a:r>
            <a:r>
              <a:rPr lang="en-US" dirty="0" err="1" smtClean="0"/>
              <a:t>parvum</a:t>
            </a:r>
            <a:endParaRPr lang="en-US" dirty="0" smtClean="0"/>
          </a:p>
          <a:p>
            <a:pPr marL="285750" indent="-285750">
              <a:buFont typeface="Arial" panose="020B0604020202020204" pitchFamily="34" charset="0"/>
              <a:buChar char="•"/>
            </a:pPr>
            <a:r>
              <a:rPr lang="en-US" dirty="0" smtClean="0"/>
              <a:t>Status: </a:t>
            </a:r>
            <a:r>
              <a:rPr lang="en-US" dirty="0" smtClean="0"/>
              <a:t>0=censored </a:t>
            </a:r>
            <a:r>
              <a:rPr lang="en-US" dirty="0" smtClean="0"/>
              <a:t>1=death</a:t>
            </a:r>
            <a:endParaRPr lang="en-US" dirty="0"/>
          </a:p>
        </p:txBody>
      </p:sp>
      <p:pic>
        <p:nvPicPr>
          <p:cNvPr id="9" name="Content Placeholder 8"/>
          <p:cNvPicPr>
            <a:picLocks noGrp="1" noChangeAspect="1"/>
          </p:cNvPicPr>
          <p:nvPr>
            <p:ph idx="1"/>
          </p:nvPr>
        </p:nvPicPr>
        <p:blipFill>
          <a:blip r:embed="rId2"/>
          <a:stretch>
            <a:fillRect/>
          </a:stretch>
        </p:blipFill>
        <p:spPr>
          <a:xfrm>
            <a:off x="1209675" y="1524000"/>
            <a:ext cx="7614073" cy="2590800"/>
          </a:xfrm>
          <a:prstGeom prst="rect">
            <a:avLst/>
          </a:prstGeom>
        </p:spPr>
      </p:pic>
    </p:spTree>
    <p:extLst>
      <p:ext uri="{BB962C8B-B14F-4D97-AF65-F5344CB8AC3E}">
        <p14:creationId xmlns:p14="http://schemas.microsoft.com/office/powerpoint/2010/main" val="4132850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Stratified </a:t>
            </a:r>
            <a:r>
              <a:rPr lang="en-US" dirty="0">
                <a:solidFill>
                  <a:srgbClr val="A32638"/>
                </a:solidFill>
              </a:rPr>
              <a:t>log-rank test</a:t>
            </a:r>
            <a:endParaRPr lang="en-US" dirty="0">
              <a:solidFill>
                <a:srgbClr val="A32638"/>
              </a:solidFill>
            </a:endParaRPr>
          </a:p>
        </p:txBody>
      </p:sp>
      <p:pic>
        <p:nvPicPr>
          <p:cNvPr id="5" name="Content Placeholder 4"/>
          <p:cNvPicPr>
            <a:picLocks noGrp="1" noChangeAspect="1"/>
          </p:cNvPicPr>
          <p:nvPr>
            <p:ph idx="1"/>
          </p:nvPr>
        </p:nvPicPr>
        <p:blipFill>
          <a:blip r:embed="rId2"/>
          <a:stretch>
            <a:fillRect/>
          </a:stretch>
        </p:blipFill>
        <p:spPr>
          <a:xfrm>
            <a:off x="990600" y="1725499"/>
            <a:ext cx="7671214" cy="2160701"/>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13</a:t>
            </a:fld>
            <a:endParaRPr lang="en-US"/>
          </a:p>
        </p:txBody>
      </p:sp>
    </p:spTree>
    <p:extLst>
      <p:ext uri="{BB962C8B-B14F-4D97-AF65-F5344CB8AC3E}">
        <p14:creationId xmlns:p14="http://schemas.microsoft.com/office/powerpoint/2010/main" val="144549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A32638"/>
                </a:solidFill>
              </a:rPr>
              <a:t>Cox regression</a:t>
            </a:r>
            <a:endParaRPr lang="en-US" dirty="0">
              <a:solidFill>
                <a:srgbClr val="A32638"/>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n-US" dirty="0"/>
                  <a:t>Response variable</a:t>
                </a:r>
              </a:p>
              <a:p>
                <a:pPr lvl="1"/>
                <a:r>
                  <a:rPr lang="en-US" dirty="0" smtClean="0"/>
                  <a:t>Survival time: </a:t>
                </a:r>
                <a14:m>
                  <m:oMath xmlns:m="http://schemas.openxmlformats.org/officeDocument/2006/math">
                    <m:r>
                      <a:rPr lang="en-US" i="1">
                        <a:latin typeface="Cambria Math" panose="02040503050406030204" pitchFamily="18" charset="0"/>
                      </a:rPr>
                      <m:t>𝑇</m:t>
                    </m:r>
                  </m:oMath>
                </a14:m>
                <a:r>
                  <a:rPr lang="en-US" dirty="0" smtClean="0"/>
                  <a:t> (not always observed)</a:t>
                </a:r>
                <a:endParaRPr lang="en-US" dirty="0"/>
              </a:p>
              <a:p>
                <a:pPr lvl="1"/>
                <a:r>
                  <a:rPr lang="en-US" dirty="0" smtClean="0"/>
                  <a:t>We observe the </a:t>
                </a:r>
                <a:r>
                  <a:rPr lang="en-US" u="sng" dirty="0" smtClean="0"/>
                  <a:t>smaller</a:t>
                </a:r>
                <a:r>
                  <a:rPr lang="en-US" dirty="0" smtClean="0"/>
                  <a:t> of the survival time </a:t>
                </a:r>
                <a14:m>
                  <m:oMath xmlns:m="http://schemas.openxmlformats.org/officeDocument/2006/math">
                    <m:r>
                      <a:rPr lang="en-US" i="1">
                        <a:latin typeface="Cambria Math" panose="02040503050406030204" pitchFamily="18" charset="0"/>
                      </a:rPr>
                      <m:t>𝑇</m:t>
                    </m:r>
                  </m:oMath>
                </a14:m>
                <a:r>
                  <a:rPr lang="en-US" dirty="0" smtClean="0"/>
                  <a:t> and the censoring time </a:t>
                </a:r>
                <a14:m>
                  <m:oMath xmlns:m="http://schemas.openxmlformats.org/officeDocument/2006/math">
                    <m:r>
                      <a:rPr lang="en-US" i="1">
                        <a:latin typeface="Cambria Math" panose="02040503050406030204" pitchFamily="18" charset="0"/>
                      </a:rPr>
                      <m:t>𝐶</m:t>
                    </m:r>
                  </m:oMath>
                </a14:m>
                <a:r>
                  <a:rPr lang="en-US" dirty="0" smtClean="0"/>
                  <a:t>, denoted by </a:t>
                </a:r>
                <a14:m>
                  <m:oMath xmlns:m="http://schemas.openxmlformats.org/officeDocument/2006/math">
                    <m:r>
                      <a:rPr lang="en-US" i="1">
                        <a:latin typeface="Cambria Math" panose="02040503050406030204" pitchFamily="18" charset="0"/>
                      </a:rPr>
                      <m:t>𝑋</m:t>
                    </m:r>
                  </m:oMath>
                </a14:m>
                <a:endParaRPr lang="en-US" dirty="0" smtClean="0"/>
              </a:p>
              <a:p>
                <a:pPr lvl="1"/>
                <a:r>
                  <a:rPr lang="en-US" dirty="0" smtClean="0"/>
                  <a:t>We also observe the censoring indicator </a:t>
                </a:r>
                <a14:m>
                  <m:oMath xmlns:m="http://schemas.openxmlformats.org/officeDocument/2006/math">
                    <m:r>
                      <a:rPr lang="en-US" i="1">
                        <a:latin typeface="Cambria Math" panose="02040503050406030204" pitchFamily="18" charset="0"/>
                      </a:rPr>
                      <m:t>𝛿</m:t>
                    </m:r>
                  </m:oMath>
                </a14:m>
                <a:endParaRPr lang="en-US" dirty="0" smtClean="0"/>
              </a:p>
              <a:p>
                <a:pPr lvl="2"/>
                <a:r>
                  <a:rPr lang="en-US" dirty="0" smtClean="0"/>
                  <a:t>Variable “delta” and “status” in previous examples</a:t>
                </a:r>
                <a:endParaRPr lang="en-US" dirty="0"/>
              </a:p>
              <a:p>
                <a:r>
                  <a:rPr lang="en-US" dirty="0"/>
                  <a:t>Information on </a:t>
                </a:r>
                <a14:m>
                  <m:oMath xmlns:m="http://schemas.openxmlformats.org/officeDocument/2006/math">
                    <m:r>
                      <a:rPr lang="en-US" i="1">
                        <a:latin typeface="Cambria Math" panose="02040503050406030204" pitchFamily="18" charset="0"/>
                      </a:rPr>
                      <m:t>𝑇</m:t>
                    </m:r>
                  </m:oMath>
                </a14:m>
                <a:r>
                  <a:rPr lang="en-US" dirty="0"/>
                  <a:t> is completely characterized by </a:t>
                </a:r>
              </a:p>
              <a:p>
                <a:pPr lvl="1"/>
                <a:r>
                  <a:rPr lang="en-US" dirty="0" smtClean="0"/>
                  <a:t>Hazard </a:t>
                </a:r>
                <a:r>
                  <a:rPr lang="en-US" dirty="0"/>
                  <a:t>function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m:t>
                    </m:r>
                    <m:r>
                      <a:rPr lang="en-US" i="1">
                        <a:latin typeface="Cambria Math" panose="02040503050406030204" pitchFamily="18" charset="0"/>
                      </a:rPr>
                      <m:t>𝑡</m:t>
                    </m:r>
                    <m:r>
                      <a:rPr lang="en-US" i="1">
                        <a:latin typeface="Cambria Math" panose="02040503050406030204" pitchFamily="18" charset="0"/>
                      </a:rPr>
                      <m:t>)</m:t>
                    </m:r>
                  </m:oMath>
                </a14:m>
                <a:endParaRPr lang="en-US" dirty="0"/>
              </a:p>
              <a:p>
                <a:r>
                  <a:rPr lang="en-US" dirty="0"/>
                  <a:t>Observed covariates: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1</m:t>
                        </m:r>
                      </m:sub>
                    </m:sSub>
                    <m:r>
                      <a:rPr lang="en-US" i="1">
                        <a:latin typeface="Cambria Math" panose="02040503050406030204" pitchFamily="18" charset="0"/>
                      </a:rPr>
                      <m:t>, …, </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𝑘</m:t>
                        </m:r>
                      </m:sub>
                    </m:sSub>
                  </m:oMath>
                </a14:m>
                <a:endParaRPr lang="en-US" dirty="0"/>
              </a:p>
              <a:p>
                <a:pPr lvl="1"/>
                <a:r>
                  <a:rPr lang="en-US" dirty="0"/>
                  <a:t>For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𝑖</m:t>
                        </m:r>
                      </m:e>
                      <m:sup>
                        <m:r>
                          <a:rPr lang="en-US" i="1">
                            <a:latin typeface="Cambria Math" panose="02040503050406030204" pitchFamily="18" charset="0"/>
                          </a:rPr>
                          <m:t>𝑡h</m:t>
                        </m:r>
                      </m:sup>
                    </m:sSup>
                  </m:oMath>
                </a14:m>
                <a:r>
                  <a:rPr lang="en-US" dirty="0"/>
                  <a:t> subject, we observe </a:t>
                </a:r>
                <a14:m>
                  <m:oMath xmlns:m="http://schemas.openxmlformats.org/officeDocument/2006/math">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𝑖</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𝑖</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𝑖</m:t>
                        </m:r>
                        <m:r>
                          <a:rPr lang="en-US" i="1">
                            <a:latin typeface="Cambria Math" panose="02040503050406030204" pitchFamily="18" charset="0"/>
                          </a:rPr>
                          <m:t>1</m:t>
                        </m:r>
                      </m:sub>
                    </m:sSub>
                    <m:r>
                      <a:rPr lang="en-US" i="1">
                        <a:latin typeface="Cambria Math" panose="02040503050406030204" pitchFamily="18" charset="0"/>
                      </a:rPr>
                      <m:t>, …, </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𝑖𝑘</m:t>
                        </m:r>
                      </m:sub>
                    </m:sSub>
                    <m:r>
                      <a:rPr lang="en-US" i="1">
                        <a:latin typeface="Cambria Math" panose="02040503050406030204" pitchFamily="18" charset="0"/>
                      </a:rPr>
                      <m:t>)</m:t>
                    </m:r>
                  </m:oMath>
                </a14:m>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481" t="-2695" r="-1037" b="-121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7635FA5-4BD8-4F0F-BEDD-72EDF8E5446F}" type="slidenum">
              <a:rPr lang="en-US" smtClean="0"/>
              <a:t>14</a:t>
            </a:fld>
            <a:endParaRPr lang="en-US"/>
          </a:p>
        </p:txBody>
      </p:sp>
    </p:spTree>
    <p:extLst>
      <p:ext uri="{BB962C8B-B14F-4D97-AF65-F5344CB8AC3E}">
        <p14:creationId xmlns:p14="http://schemas.microsoft.com/office/powerpoint/2010/main" val="4291527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Cox </a:t>
            </a:r>
            <a:r>
              <a:rPr lang="en-US" dirty="0" smtClean="0">
                <a:solidFill>
                  <a:srgbClr val="A32638"/>
                </a:solidFill>
              </a:rPr>
              <a:t>regression</a:t>
            </a:r>
            <a:endParaRPr lang="en-US" dirty="0">
              <a:solidFill>
                <a:srgbClr val="A32638"/>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20000"/>
              </a:bodyPr>
              <a:lstStyle/>
              <a:p>
                <a:r>
                  <a:rPr lang="en-US" sz="2800" dirty="0" smtClean="0"/>
                  <a:t>Cox model relates </a:t>
                </a:r>
                <a:r>
                  <a:rPr lang="en-US" sz="2800" dirty="0"/>
                  <a:t>covariates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𝑍</m:t>
                        </m:r>
                      </m:e>
                      <m:sub>
                        <m:r>
                          <a:rPr lang="en-US" sz="2800" i="1">
                            <a:latin typeface="Cambria Math" panose="02040503050406030204" pitchFamily="18" charset="0"/>
                          </a:rPr>
                          <m:t>1</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𝑍</m:t>
                        </m:r>
                      </m:e>
                      <m:sub>
                        <m:r>
                          <a:rPr lang="en-US" sz="2800" i="1">
                            <a:latin typeface="Cambria Math" panose="02040503050406030204" pitchFamily="18" charset="0"/>
                          </a:rPr>
                          <m:t>𝑘</m:t>
                        </m:r>
                      </m:sub>
                    </m:sSub>
                  </m:oMath>
                </a14:m>
                <a:r>
                  <a:rPr lang="en-US" sz="2800" dirty="0"/>
                  <a:t> to the </a:t>
                </a:r>
                <a:r>
                  <a:rPr lang="en-US" sz="2800" dirty="0" smtClean="0"/>
                  <a:t>hazard function </a:t>
                </a:r>
                <a14:m>
                  <m:oMath xmlns:m="http://schemas.openxmlformats.org/officeDocument/2006/math">
                    <m:r>
                      <a:rPr lang="en-US" sz="2800" i="1">
                        <a:latin typeface="Cambria Math" panose="02040503050406030204" pitchFamily="18" charset="0"/>
                      </a:rPr>
                      <m:t>𝜆</m:t>
                    </m:r>
                    <m:r>
                      <a:rPr lang="en-US" sz="2800" i="1">
                        <a:latin typeface="Cambria Math" panose="02040503050406030204" pitchFamily="18" charset="0"/>
                      </a:rPr>
                      <m:t>(</m:t>
                    </m:r>
                    <m:r>
                      <a:rPr lang="en-US" sz="2800" i="1">
                        <a:latin typeface="Cambria Math" panose="02040503050406030204" pitchFamily="18" charset="0"/>
                      </a:rPr>
                      <m:t>𝑡</m:t>
                    </m:r>
                    <m:r>
                      <a:rPr lang="en-US" sz="2800" i="1">
                        <a:latin typeface="Cambria Math" panose="02040503050406030204" pitchFamily="18" charset="0"/>
                      </a:rPr>
                      <m:t>)</m:t>
                    </m:r>
                  </m:oMath>
                </a14:m>
                <a:r>
                  <a:rPr lang="en-US" sz="2800" dirty="0"/>
                  <a:t> of the </a:t>
                </a:r>
                <a:r>
                  <a:rPr lang="en-US" sz="2800" dirty="0" smtClean="0"/>
                  <a:t>survival time </a:t>
                </a:r>
                <a14:m>
                  <m:oMath xmlns:m="http://schemas.openxmlformats.org/officeDocument/2006/math">
                    <m:r>
                      <a:rPr lang="en-US" sz="2800" i="1">
                        <a:latin typeface="Cambria Math" panose="02040503050406030204" pitchFamily="18" charset="0"/>
                      </a:rPr>
                      <m:t>𝑇</m:t>
                    </m:r>
                  </m:oMath>
                </a14:m>
                <a:endParaRPr lang="en-US" sz="2800" dirty="0"/>
              </a:p>
              <a:p>
                <a:pPr marL="0" indent="0">
                  <a:buNone/>
                </a:pPr>
                <a:r>
                  <a:rPr lang="en-US" sz="1800" dirty="0" smtClean="0"/>
                  <a:t> </a:t>
                </a:r>
                <a:endParaRPr lang="en-US" sz="1800" dirty="0"/>
              </a:p>
              <a:p>
                <a:endParaRPr lang="en-US" dirty="0"/>
              </a:p>
              <a:p>
                <a:endParaRPr lang="en-US" dirty="0" smtClean="0"/>
              </a:p>
              <a:p>
                <a:pPr lvl="1"/>
                <a:endParaRPr lang="en-US" b="0" i="1" dirty="0" smtClean="0">
                  <a:latin typeface="Cambria Math" panose="02040503050406030204" pitchFamily="18" charset="0"/>
                </a:endParaRPr>
              </a:p>
              <a:p>
                <a:pPr lvl="1"/>
                <a:endParaRPr lang="en-US" i="1" dirty="0">
                  <a:latin typeface="Cambria Math" panose="02040503050406030204" pitchFamily="18" charset="0"/>
                </a:endParaRP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oMath>
                </a14:m>
                <a:r>
                  <a:rPr lang="en-US" dirty="0" smtClean="0"/>
                  <a:t> </a:t>
                </a:r>
                <a:r>
                  <a:rPr lang="en-US" dirty="0"/>
                  <a:t>is the </a:t>
                </a:r>
                <a:r>
                  <a:rPr lang="en-US" dirty="0" smtClean="0"/>
                  <a:t>baseline </a:t>
                </a:r>
                <a:r>
                  <a:rPr lang="en-US" dirty="0"/>
                  <a:t>hazard </a:t>
                </a:r>
                <a:r>
                  <a:rPr lang="en-US" dirty="0" smtClean="0"/>
                  <a:t>function</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𝑗</m:t>
                        </m:r>
                      </m:sub>
                    </m:sSub>
                  </m:oMath>
                </a14:m>
                <a:r>
                  <a:rPr lang="en-US" dirty="0"/>
                  <a:t> is the log hazard ratio (HR) for a unit change in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𝑗</m:t>
                        </m:r>
                      </m:sub>
                    </m:sSub>
                  </m:oMath>
                </a14:m>
                <a:r>
                  <a:rPr lang="en-US" dirty="0"/>
                  <a:t>, given all other covariates remain </a:t>
                </a:r>
                <a:r>
                  <a:rPr lang="en-US" dirty="0" smtClean="0"/>
                  <a:t>constant</a:t>
                </a:r>
              </a:p>
              <a:p>
                <a:pPr lvl="1"/>
                <a14:m>
                  <m:oMath xmlns:m="http://schemas.openxmlformats.org/officeDocument/2006/math">
                    <m:sSub>
                      <m:sSubPr>
                        <m:ctrlPr>
                          <a:rPr lang="en-US" i="1">
                            <a:latin typeface="Cambria Math" panose="02040503050406030204" pitchFamily="18" charset="0"/>
                          </a:rPr>
                        </m:ctrlPr>
                      </m:sSubPr>
                      <m:e>
                        <m:r>
                          <m:rPr>
                            <m:sty m:val="p"/>
                          </m:rPr>
                          <a:rPr lang="en-US" b="0" i="0" smtClean="0">
                            <a:latin typeface="Cambria Math" panose="02040503050406030204" pitchFamily="18" charset="0"/>
                          </a:rPr>
                          <m:t>exp</m:t>
                        </m:r>
                        <m:r>
                          <a:rPr lang="en-US" b="0" i="1" smtClean="0">
                            <a:latin typeface="Cambria Math" panose="02040503050406030204" pitchFamily="18" charset="0"/>
                          </a:rPr>
                          <m:t>⁡(</m:t>
                        </m:r>
                        <m:r>
                          <a:rPr lang="en-US" i="1">
                            <a:latin typeface="Cambria Math" panose="02040503050406030204" pitchFamily="18" charset="0"/>
                          </a:rPr>
                          <m:t>𝛽</m:t>
                        </m:r>
                      </m:e>
                      <m:sub>
                        <m:r>
                          <a:rPr lang="en-US" i="1">
                            <a:latin typeface="Cambria Math" panose="02040503050406030204" pitchFamily="18" charset="0"/>
                          </a:rPr>
                          <m:t>𝑗</m:t>
                        </m:r>
                      </m:sub>
                    </m:sSub>
                    <m:r>
                      <a:rPr lang="en-US" b="0" i="1" smtClean="0">
                        <a:latin typeface="Cambria Math" panose="02040503050406030204" pitchFamily="18" charset="0"/>
                      </a:rPr>
                      <m:t>)</m:t>
                    </m:r>
                  </m:oMath>
                </a14:m>
                <a:r>
                  <a:rPr lang="en-US" dirty="0" smtClean="0"/>
                  <a:t> is thus HR</a:t>
                </a:r>
              </a:p>
              <a:p>
                <a:pPr lvl="1"/>
                <a:endParaRPr lang="en-US" dirty="0" smtClean="0"/>
              </a:p>
              <a:p>
                <a:pPr lvl="1"/>
                <a:endParaRPr lang="en-US" dirty="0"/>
              </a:p>
              <a:p>
                <a:pPr marL="457200" lvl="1" indent="0">
                  <a:buNone/>
                </a:pPr>
                <a:endParaRPr lang="en-US" dirty="0" smtClean="0"/>
              </a:p>
              <a:p>
                <a:endParaRPr lang="en-US" dirty="0" smtClean="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111" t="-2830"/>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1447800" y="2819400"/>
            <a:ext cx="4737490" cy="1219200"/>
          </a:xfrm>
          <a:prstGeom prst="rect">
            <a:avLst/>
          </a:prstGeom>
        </p:spPr>
      </p:pic>
      <p:sp>
        <p:nvSpPr>
          <p:cNvPr id="8" name="Slide Number Placeholder 7"/>
          <p:cNvSpPr>
            <a:spLocks noGrp="1"/>
          </p:cNvSpPr>
          <p:nvPr>
            <p:ph type="sldNum" sz="quarter" idx="12"/>
          </p:nvPr>
        </p:nvSpPr>
        <p:spPr/>
        <p:txBody>
          <a:bodyPr/>
          <a:lstStyle/>
          <a:p>
            <a:fld id="{F4B0F8FE-841D-4587-8FDF-F0A6492C4E08}" type="slidenum">
              <a:rPr lang="en-US" smtClean="0"/>
              <a:t>15</a:t>
            </a:fld>
            <a:endParaRPr lang="en-US"/>
          </a:p>
        </p:txBody>
      </p:sp>
    </p:spTree>
    <p:extLst>
      <p:ext uri="{BB962C8B-B14F-4D97-AF65-F5344CB8AC3E}">
        <p14:creationId xmlns:p14="http://schemas.microsoft.com/office/powerpoint/2010/main" val="2623622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A32638"/>
                </a:solidFill>
              </a:rPr>
              <a:t>Example: Survival of multiple myeloma </a:t>
            </a:r>
            <a:r>
              <a:rPr lang="en-US" dirty="0" smtClean="0">
                <a:solidFill>
                  <a:srgbClr val="A32638"/>
                </a:solidFill>
              </a:rPr>
              <a:t>patients</a:t>
            </a:r>
            <a:endParaRPr lang="en-US" dirty="0">
              <a:solidFill>
                <a:srgbClr val="A32638"/>
              </a:solidFill>
            </a:endParaRPr>
          </a:p>
        </p:txBody>
      </p:sp>
      <p:sp>
        <p:nvSpPr>
          <p:cNvPr id="3" name="Content Placeholder 2"/>
          <p:cNvSpPr>
            <a:spLocks noGrp="1"/>
          </p:cNvSpPr>
          <p:nvPr>
            <p:ph idx="1"/>
          </p:nvPr>
        </p:nvSpPr>
        <p:spPr/>
        <p:txBody>
          <a:bodyPr>
            <a:normAutofit fontScale="92500" lnSpcReduction="10000"/>
          </a:bodyPr>
          <a:lstStyle/>
          <a:p>
            <a:r>
              <a:rPr lang="en-US" dirty="0" smtClean="0"/>
              <a:t>The aim of this study carried out at the Medical Center of the University of West Virginia, was to examine the association between explanatory variables or covariates and the survival time of patients.</a:t>
            </a:r>
          </a:p>
          <a:p>
            <a:r>
              <a:rPr lang="en-US" dirty="0" smtClean="0"/>
              <a:t>The primary response variable was the time, in months, from diagnosis until death from multiple myeloma.</a:t>
            </a:r>
          </a:p>
          <a:p>
            <a:r>
              <a:rPr lang="en-US" dirty="0" smtClean="0"/>
              <a:t>Sample: 48 multiple myeloma patients of age 50 – 80 years</a:t>
            </a:r>
            <a:endParaRPr lang="en-US" dirty="0"/>
          </a:p>
        </p:txBody>
      </p:sp>
      <p:sp>
        <p:nvSpPr>
          <p:cNvPr id="4" name="Slide Number Placeholder 3"/>
          <p:cNvSpPr>
            <a:spLocks noGrp="1"/>
          </p:cNvSpPr>
          <p:nvPr>
            <p:ph type="sldNum" sz="quarter" idx="12"/>
          </p:nvPr>
        </p:nvSpPr>
        <p:spPr/>
        <p:txBody>
          <a:bodyPr/>
          <a:lstStyle/>
          <a:p>
            <a:fld id="{F4B0F8FE-841D-4587-8FDF-F0A6492C4E08}" type="slidenum">
              <a:rPr lang="en-US" smtClean="0"/>
              <a:t>16</a:t>
            </a:fld>
            <a:endParaRPr lang="en-US"/>
          </a:p>
        </p:txBody>
      </p:sp>
    </p:spTree>
    <p:extLst>
      <p:ext uri="{BB962C8B-B14F-4D97-AF65-F5344CB8AC3E}">
        <p14:creationId xmlns:p14="http://schemas.microsoft.com/office/powerpoint/2010/main" val="3788611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A32638"/>
                </a:solidFill>
              </a:rPr>
              <a:t>Example: Survival of multiple myeloma </a:t>
            </a:r>
            <a:r>
              <a:rPr lang="en-US" dirty="0" smtClean="0">
                <a:solidFill>
                  <a:srgbClr val="A32638"/>
                </a:solidFill>
              </a:rPr>
              <a:t>patients</a:t>
            </a:r>
            <a:endParaRPr lang="en-US" dirty="0">
              <a:solidFill>
                <a:srgbClr val="A32638"/>
              </a:solidFill>
            </a:endParaRPr>
          </a:p>
        </p:txBody>
      </p:sp>
      <p:sp>
        <p:nvSpPr>
          <p:cNvPr id="3" name="Content Placeholder 2"/>
          <p:cNvSpPr>
            <a:spLocks noGrp="1"/>
          </p:cNvSpPr>
          <p:nvPr>
            <p:ph idx="1"/>
          </p:nvPr>
        </p:nvSpPr>
        <p:spPr/>
        <p:txBody>
          <a:bodyPr>
            <a:normAutofit/>
          </a:bodyPr>
          <a:lstStyle/>
          <a:p>
            <a:r>
              <a:rPr lang="en-US" dirty="0" smtClean="0"/>
              <a:t>Data on the following 7 covariates were collected:</a:t>
            </a:r>
          </a:p>
          <a:p>
            <a:endParaRPr lang="en-US" dirty="0"/>
          </a:p>
          <a:p>
            <a:endParaRPr lang="en-US" dirty="0" smtClean="0"/>
          </a:p>
          <a:p>
            <a:endParaRPr lang="en-US" dirty="0"/>
          </a:p>
          <a:p>
            <a:endParaRPr lang="en-US" dirty="0" smtClean="0"/>
          </a:p>
          <a:p>
            <a:r>
              <a:rPr lang="en-US" dirty="0" smtClean="0"/>
              <a:t>We </a:t>
            </a:r>
            <a:r>
              <a:rPr lang="en-US" dirty="0" smtClean="0"/>
              <a:t>will fit a Cox regression model</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pPr marL="0" indent="0">
              <a:buNone/>
            </a:pPr>
            <a:endParaRPr lang="en-US" dirty="0"/>
          </a:p>
        </p:txBody>
      </p:sp>
      <p:pic>
        <p:nvPicPr>
          <p:cNvPr id="5" name="Picture 4"/>
          <p:cNvPicPr>
            <a:picLocks noChangeAspect="1"/>
          </p:cNvPicPr>
          <p:nvPr/>
        </p:nvPicPr>
        <p:blipFill>
          <a:blip r:embed="rId2"/>
          <a:stretch>
            <a:fillRect/>
          </a:stretch>
        </p:blipFill>
        <p:spPr>
          <a:xfrm>
            <a:off x="1432152" y="5703779"/>
            <a:ext cx="6279695" cy="351061"/>
          </a:xfrm>
          <a:prstGeom prst="rect">
            <a:avLst/>
          </a:prstGeom>
        </p:spPr>
      </p:pic>
      <p:sp>
        <p:nvSpPr>
          <p:cNvPr id="6" name="Slide Number Placeholder 5"/>
          <p:cNvSpPr>
            <a:spLocks noGrp="1"/>
          </p:cNvSpPr>
          <p:nvPr>
            <p:ph type="sldNum" sz="quarter" idx="12"/>
          </p:nvPr>
        </p:nvSpPr>
        <p:spPr/>
        <p:txBody>
          <a:bodyPr/>
          <a:lstStyle/>
          <a:p>
            <a:fld id="{F4B0F8FE-841D-4587-8FDF-F0A6492C4E08}" type="slidenum">
              <a:rPr lang="en-US" smtClean="0"/>
              <a:t>17</a:t>
            </a:fld>
            <a:endParaRPr lang="en-US"/>
          </a:p>
        </p:txBody>
      </p:sp>
      <p:pic>
        <p:nvPicPr>
          <p:cNvPr id="7" name="Picture 6"/>
          <p:cNvPicPr>
            <a:picLocks noChangeAspect="1"/>
          </p:cNvPicPr>
          <p:nvPr/>
        </p:nvPicPr>
        <p:blipFill>
          <a:blip r:embed="rId3"/>
          <a:stretch>
            <a:fillRect/>
          </a:stretch>
        </p:blipFill>
        <p:spPr>
          <a:xfrm>
            <a:off x="1600200" y="2743200"/>
            <a:ext cx="5410200" cy="2123358"/>
          </a:xfrm>
          <a:prstGeom prst="rect">
            <a:avLst/>
          </a:prstGeom>
        </p:spPr>
      </p:pic>
    </p:spTree>
    <p:extLst>
      <p:ext uri="{BB962C8B-B14F-4D97-AF65-F5344CB8AC3E}">
        <p14:creationId xmlns:p14="http://schemas.microsoft.com/office/powerpoint/2010/main" val="3666245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32638"/>
                </a:solidFill>
              </a:rPr>
              <a:t>Dataset</a:t>
            </a:r>
            <a:endParaRPr lang="en-US" dirty="0"/>
          </a:p>
        </p:txBody>
      </p:sp>
      <p:pic>
        <p:nvPicPr>
          <p:cNvPr id="5" name="Content Placeholder 4"/>
          <p:cNvPicPr>
            <a:picLocks noGrp="1" noChangeAspect="1"/>
          </p:cNvPicPr>
          <p:nvPr>
            <p:ph idx="1"/>
          </p:nvPr>
        </p:nvPicPr>
        <p:blipFill>
          <a:blip r:embed="rId2"/>
          <a:stretch>
            <a:fillRect/>
          </a:stretch>
        </p:blipFill>
        <p:spPr>
          <a:xfrm>
            <a:off x="838200" y="1676400"/>
            <a:ext cx="7467600" cy="2907988"/>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18</a:t>
            </a:fld>
            <a:endParaRPr lang="en-US"/>
          </a:p>
        </p:txBody>
      </p:sp>
    </p:spTree>
    <p:extLst>
      <p:ext uri="{BB962C8B-B14F-4D97-AF65-F5344CB8AC3E}">
        <p14:creationId xmlns:p14="http://schemas.microsoft.com/office/powerpoint/2010/main" val="871289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32638"/>
                </a:solidFill>
              </a:rPr>
              <a:t>Fitting Cox model</a:t>
            </a:r>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19</a:t>
            </a:fld>
            <a:endParaRPr lang="en-US"/>
          </a:p>
        </p:txBody>
      </p:sp>
      <p:sp>
        <p:nvSpPr>
          <p:cNvPr id="6" name="TextBox 5"/>
          <p:cNvSpPr txBox="1"/>
          <p:nvPr/>
        </p:nvSpPr>
        <p:spPr>
          <a:xfrm>
            <a:off x="1142999" y="4572000"/>
            <a:ext cx="7386613"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Column “</a:t>
            </a:r>
            <a:r>
              <a:rPr lang="en-US" dirty="0" err="1" smtClean="0"/>
              <a:t>exp</a:t>
            </a:r>
            <a:r>
              <a:rPr lang="en-US" dirty="0" smtClean="0"/>
              <a:t>(</a:t>
            </a:r>
            <a:r>
              <a:rPr lang="en-US" dirty="0" err="1" smtClean="0"/>
              <a:t>coef</a:t>
            </a:r>
            <a:r>
              <a:rPr lang="en-US" dirty="0" smtClean="0"/>
              <a:t>)” can be interpreted as hazard ratios</a:t>
            </a:r>
          </a:p>
          <a:p>
            <a:pPr marL="742950" lvl="1" indent="-285750">
              <a:buFont typeface="Arial" panose="020B0604020202020204" pitchFamily="34" charset="0"/>
              <a:buChar char="•"/>
            </a:pPr>
            <a:r>
              <a:rPr lang="en-US" dirty="0"/>
              <a:t>After adjusting for age, bun, ca, </a:t>
            </a:r>
            <a:r>
              <a:rPr lang="en-US" dirty="0" err="1"/>
              <a:t>Hb</a:t>
            </a:r>
            <a:r>
              <a:rPr lang="en-US" dirty="0"/>
              <a:t>, </a:t>
            </a:r>
            <a:r>
              <a:rPr lang="en-US" dirty="0" err="1"/>
              <a:t>pcells</a:t>
            </a:r>
            <a:r>
              <a:rPr lang="en-US" dirty="0"/>
              <a:t> and protein, the hazard of death from multiple myeloma among females is </a:t>
            </a:r>
            <a:r>
              <a:rPr lang="en-US" dirty="0" smtClean="0"/>
              <a:t>22% </a:t>
            </a:r>
            <a:r>
              <a:rPr lang="en-US" dirty="0"/>
              <a:t>lower than among </a:t>
            </a:r>
            <a:r>
              <a:rPr lang="en-US" dirty="0" smtClean="0"/>
              <a:t>males</a:t>
            </a:r>
          </a:p>
          <a:p>
            <a:pPr marL="742950" lvl="1" indent="-285750">
              <a:buFont typeface="Arial" panose="020B0604020202020204" pitchFamily="34" charset="0"/>
              <a:buChar char="•"/>
            </a:pPr>
            <a:r>
              <a:rPr lang="en-US" dirty="0"/>
              <a:t>After adjusting for age, sex, ca, </a:t>
            </a:r>
            <a:r>
              <a:rPr lang="en-US" dirty="0" err="1"/>
              <a:t>Hb</a:t>
            </a:r>
            <a:r>
              <a:rPr lang="en-US" dirty="0"/>
              <a:t>, </a:t>
            </a:r>
            <a:r>
              <a:rPr lang="en-US" dirty="0" err="1"/>
              <a:t>pcells</a:t>
            </a:r>
            <a:r>
              <a:rPr lang="en-US" dirty="0"/>
              <a:t> and protein, one unit increase in bun is associated with a </a:t>
            </a:r>
            <a:r>
              <a:rPr lang="en-US" dirty="0" smtClean="0"/>
              <a:t>2% </a:t>
            </a:r>
            <a:r>
              <a:rPr lang="en-US" dirty="0"/>
              <a:t>increase in the hazard of death from multiple myeloma </a:t>
            </a:r>
          </a:p>
        </p:txBody>
      </p:sp>
      <p:pic>
        <p:nvPicPr>
          <p:cNvPr id="8" name="Content Placeholder 7"/>
          <p:cNvPicPr>
            <a:picLocks noGrp="1" noChangeAspect="1"/>
          </p:cNvPicPr>
          <p:nvPr>
            <p:ph idx="1"/>
          </p:nvPr>
        </p:nvPicPr>
        <p:blipFill>
          <a:blip r:embed="rId2"/>
          <a:stretch>
            <a:fillRect/>
          </a:stretch>
        </p:blipFill>
        <p:spPr>
          <a:xfrm>
            <a:off x="609600" y="1417638"/>
            <a:ext cx="8229600" cy="2989528"/>
          </a:xfrm>
          <a:prstGeom prst="rect">
            <a:avLst/>
          </a:prstGeom>
        </p:spPr>
      </p:pic>
    </p:spTree>
    <p:extLst>
      <p:ext uri="{BB962C8B-B14F-4D97-AF65-F5344CB8AC3E}">
        <p14:creationId xmlns:p14="http://schemas.microsoft.com/office/powerpoint/2010/main" val="195365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solidFill>
                  <a:srgbClr val="A32638"/>
                </a:solidFill>
              </a:rPr>
              <a:t>Outline</a:t>
            </a:r>
          </a:p>
        </p:txBody>
      </p:sp>
      <p:sp>
        <p:nvSpPr>
          <p:cNvPr id="3" name="Content Placeholder 2"/>
          <p:cNvSpPr>
            <a:spLocks noGrp="1"/>
          </p:cNvSpPr>
          <p:nvPr>
            <p:ph idx="1"/>
          </p:nvPr>
        </p:nvSpPr>
        <p:spPr>
          <a:xfrm>
            <a:off x="457200" y="1417637"/>
            <a:ext cx="8229600" cy="4525963"/>
          </a:xfrm>
        </p:spPr>
        <p:txBody>
          <a:bodyPr>
            <a:normAutofit/>
          </a:bodyPr>
          <a:lstStyle/>
          <a:p>
            <a:r>
              <a:rPr lang="en-US" dirty="0">
                <a:solidFill>
                  <a:srgbClr val="A32638"/>
                </a:solidFill>
              </a:rPr>
              <a:t>Right-censored data</a:t>
            </a:r>
          </a:p>
          <a:p>
            <a:r>
              <a:rPr lang="en-US" dirty="0" smtClean="0">
                <a:solidFill>
                  <a:srgbClr val="A32638"/>
                </a:solidFill>
              </a:rPr>
              <a:t>Kaplan-Meier curve</a:t>
            </a:r>
          </a:p>
          <a:p>
            <a:r>
              <a:rPr lang="en-US" dirty="0">
                <a:solidFill>
                  <a:srgbClr val="A32638"/>
                </a:solidFill>
              </a:rPr>
              <a:t>L</a:t>
            </a:r>
            <a:r>
              <a:rPr lang="en-US" dirty="0" smtClean="0">
                <a:solidFill>
                  <a:srgbClr val="A32638"/>
                </a:solidFill>
              </a:rPr>
              <a:t>og-rank test and stratified log-rank test </a:t>
            </a:r>
          </a:p>
          <a:p>
            <a:r>
              <a:rPr lang="en-US" dirty="0">
                <a:solidFill>
                  <a:srgbClr val="A32638"/>
                </a:solidFill>
              </a:rPr>
              <a:t>Cox regression</a:t>
            </a:r>
            <a:endParaRPr lang="en-US" dirty="0" smtClean="0">
              <a:solidFill>
                <a:srgbClr val="A32638"/>
              </a:solidFill>
            </a:endParaRPr>
          </a:p>
          <a:p>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2</a:t>
            </a:fld>
            <a:endParaRPr lang="en-US"/>
          </a:p>
        </p:txBody>
      </p:sp>
    </p:spTree>
    <p:extLst>
      <p:ext uri="{BB962C8B-B14F-4D97-AF65-F5344CB8AC3E}">
        <p14:creationId xmlns:p14="http://schemas.microsoft.com/office/powerpoint/2010/main" val="2627415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Obtaining </a:t>
            </a:r>
            <a:r>
              <a:rPr lang="en-US" dirty="0" smtClean="0">
                <a:solidFill>
                  <a:srgbClr val="A32638"/>
                </a:solidFill>
              </a:rPr>
              <a:t>confidence intervals</a:t>
            </a:r>
            <a:endParaRPr lang="en-US" dirty="0">
              <a:solidFill>
                <a:srgbClr val="A32638"/>
              </a:solidFill>
            </a:endParaRPr>
          </a:p>
        </p:txBody>
      </p:sp>
      <p:pic>
        <p:nvPicPr>
          <p:cNvPr id="5" name="Content Placeholder 4"/>
          <p:cNvPicPr>
            <a:picLocks noGrp="1" noChangeAspect="1"/>
          </p:cNvPicPr>
          <p:nvPr>
            <p:ph idx="1"/>
          </p:nvPr>
        </p:nvPicPr>
        <p:blipFill>
          <a:blip r:embed="rId2"/>
          <a:stretch>
            <a:fillRect/>
          </a:stretch>
        </p:blipFill>
        <p:spPr>
          <a:xfrm>
            <a:off x="457200" y="1757076"/>
            <a:ext cx="8229600" cy="4212211"/>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20</a:t>
            </a:fld>
            <a:endParaRPr lang="en-US"/>
          </a:p>
        </p:txBody>
      </p:sp>
    </p:spTree>
    <p:extLst>
      <p:ext uri="{BB962C8B-B14F-4D97-AF65-F5344CB8AC3E}">
        <p14:creationId xmlns:p14="http://schemas.microsoft.com/office/powerpoint/2010/main" val="3985189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Handling ties in Cox regression</a:t>
            </a:r>
            <a:endParaRPr lang="en-US" dirty="0">
              <a:solidFill>
                <a:srgbClr val="A32638"/>
              </a:solidFill>
            </a:endParaRPr>
          </a:p>
        </p:txBody>
      </p:sp>
      <p:sp>
        <p:nvSpPr>
          <p:cNvPr id="3" name="Content Placeholder 2"/>
          <p:cNvSpPr>
            <a:spLocks noGrp="1"/>
          </p:cNvSpPr>
          <p:nvPr>
            <p:ph idx="1"/>
          </p:nvPr>
        </p:nvSpPr>
        <p:spPr/>
        <p:txBody>
          <a:bodyPr/>
          <a:lstStyle/>
          <a:p>
            <a:r>
              <a:rPr lang="en-US" dirty="0" smtClean="0"/>
              <a:t>Often, survival time </a:t>
            </a:r>
            <a:r>
              <a:rPr lang="en-US" dirty="0"/>
              <a:t>is continuous </a:t>
            </a:r>
            <a:endParaRPr lang="en-US" dirty="0" smtClean="0"/>
          </a:p>
          <a:p>
            <a:r>
              <a:rPr lang="en-US" dirty="0"/>
              <a:t>Ties are the result of imprecise measurement of time. </a:t>
            </a:r>
            <a:endParaRPr lang="en-US" dirty="0" smtClean="0"/>
          </a:p>
          <a:p>
            <a:pPr lvl="1"/>
            <a:r>
              <a:rPr lang="en-US" dirty="0" smtClean="0"/>
              <a:t>There </a:t>
            </a:r>
            <a:r>
              <a:rPr lang="en-US" dirty="0"/>
              <a:t>is a true time ordering </a:t>
            </a:r>
            <a:r>
              <a:rPr lang="en-US" dirty="0" smtClean="0"/>
              <a:t>among </a:t>
            </a:r>
            <a:r>
              <a:rPr lang="en-US" dirty="0"/>
              <a:t>the ties.</a:t>
            </a:r>
          </a:p>
          <a:p>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21</a:t>
            </a:fld>
            <a:endParaRPr lang="en-US"/>
          </a:p>
        </p:txBody>
      </p:sp>
      <p:pic>
        <p:nvPicPr>
          <p:cNvPr id="5" name="Picture 4"/>
          <p:cNvPicPr>
            <a:picLocks noChangeAspect="1"/>
          </p:cNvPicPr>
          <p:nvPr/>
        </p:nvPicPr>
        <p:blipFill>
          <a:blip r:embed="rId2"/>
          <a:stretch>
            <a:fillRect/>
          </a:stretch>
        </p:blipFill>
        <p:spPr>
          <a:xfrm>
            <a:off x="1676400" y="3765052"/>
            <a:ext cx="6781800" cy="2591298"/>
          </a:xfrm>
          <a:prstGeom prst="rect">
            <a:avLst/>
          </a:prstGeom>
        </p:spPr>
      </p:pic>
    </p:spTree>
    <p:extLst>
      <p:ext uri="{BB962C8B-B14F-4D97-AF65-F5344CB8AC3E}">
        <p14:creationId xmlns:p14="http://schemas.microsoft.com/office/powerpoint/2010/main" val="1249900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A32638"/>
                </a:solidFill>
              </a:rPr>
              <a:t>Efron’s</a:t>
            </a:r>
            <a:r>
              <a:rPr lang="en-US" dirty="0">
                <a:solidFill>
                  <a:srgbClr val="A32638"/>
                </a:solidFill>
              </a:rPr>
              <a:t> </a:t>
            </a:r>
            <a:r>
              <a:rPr lang="en-US" dirty="0" smtClean="0">
                <a:solidFill>
                  <a:srgbClr val="A32638"/>
                </a:solidFill>
              </a:rPr>
              <a:t>method (default</a:t>
            </a:r>
            <a:r>
              <a:rPr lang="en-US" dirty="0">
                <a:solidFill>
                  <a:srgbClr val="A32638"/>
                </a:solidFill>
              </a:rPr>
              <a:t>)</a:t>
            </a:r>
            <a:endParaRPr lang="en-US" dirty="0">
              <a:solidFill>
                <a:srgbClr val="A32638"/>
              </a:solidFill>
            </a:endParaRPr>
          </a:p>
        </p:txBody>
      </p:sp>
      <p:pic>
        <p:nvPicPr>
          <p:cNvPr id="5" name="Content Placeholder 4"/>
          <p:cNvPicPr>
            <a:picLocks noGrp="1" noChangeAspect="1"/>
          </p:cNvPicPr>
          <p:nvPr>
            <p:ph idx="1"/>
          </p:nvPr>
        </p:nvPicPr>
        <p:blipFill>
          <a:blip r:embed="rId2"/>
          <a:stretch>
            <a:fillRect/>
          </a:stretch>
        </p:blipFill>
        <p:spPr>
          <a:xfrm>
            <a:off x="457200" y="2281083"/>
            <a:ext cx="8229600" cy="3164197"/>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22</a:t>
            </a:fld>
            <a:endParaRPr lang="en-US"/>
          </a:p>
        </p:txBody>
      </p:sp>
    </p:spTree>
    <p:extLst>
      <p:ext uri="{BB962C8B-B14F-4D97-AF65-F5344CB8AC3E}">
        <p14:creationId xmlns:p14="http://schemas.microsoft.com/office/powerpoint/2010/main" val="1612359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A32638"/>
                </a:solidFill>
              </a:rPr>
              <a:t>Exact </a:t>
            </a:r>
            <a:r>
              <a:rPr lang="en-US" dirty="0">
                <a:solidFill>
                  <a:srgbClr val="A32638"/>
                </a:solidFill>
              </a:rPr>
              <a:t>method </a:t>
            </a:r>
            <a:r>
              <a:rPr lang="en-US" dirty="0" smtClean="0">
                <a:solidFill>
                  <a:srgbClr val="A32638"/>
                </a:solidFill>
              </a:rPr>
              <a:t>(can be time consuming)</a:t>
            </a:r>
            <a:endParaRPr lang="en-US" dirty="0">
              <a:solidFill>
                <a:srgbClr val="A32638"/>
              </a:solidFill>
            </a:endParaRPr>
          </a:p>
        </p:txBody>
      </p:sp>
      <p:sp>
        <p:nvSpPr>
          <p:cNvPr id="4" name="Slide Number Placeholder 3"/>
          <p:cNvSpPr>
            <a:spLocks noGrp="1"/>
          </p:cNvSpPr>
          <p:nvPr>
            <p:ph type="sldNum" sz="quarter" idx="12"/>
          </p:nvPr>
        </p:nvSpPr>
        <p:spPr/>
        <p:txBody>
          <a:bodyPr/>
          <a:lstStyle/>
          <a:p>
            <a:fld id="{87635FA5-4BD8-4F0F-BEDD-72EDF8E5446F}" type="slidenum">
              <a:rPr lang="en-US" smtClean="0"/>
              <a:t>23</a:t>
            </a:fld>
            <a:endParaRPr lang="en-US"/>
          </a:p>
        </p:txBody>
      </p:sp>
      <p:pic>
        <p:nvPicPr>
          <p:cNvPr id="6" name="Content Placeholder 5"/>
          <p:cNvPicPr>
            <a:picLocks noGrp="1" noChangeAspect="1"/>
          </p:cNvPicPr>
          <p:nvPr>
            <p:ph idx="1"/>
          </p:nvPr>
        </p:nvPicPr>
        <p:blipFill>
          <a:blip r:embed="rId2"/>
          <a:stretch>
            <a:fillRect/>
          </a:stretch>
        </p:blipFill>
        <p:spPr>
          <a:xfrm>
            <a:off x="457200" y="2281083"/>
            <a:ext cx="8229600" cy="3164197"/>
          </a:xfrm>
          <a:prstGeom prst="rect">
            <a:avLst/>
          </a:prstGeom>
        </p:spPr>
      </p:pic>
    </p:spTree>
    <p:extLst>
      <p:ext uri="{BB962C8B-B14F-4D97-AF65-F5344CB8AC3E}">
        <p14:creationId xmlns:p14="http://schemas.microsoft.com/office/powerpoint/2010/main" val="2080952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A32638"/>
                </a:solidFill>
              </a:rPr>
              <a:t>Deviance residual plot</a:t>
            </a:r>
            <a:endParaRPr lang="en-US" sz="4000" dirty="0">
              <a:solidFill>
                <a:srgbClr val="A32638"/>
              </a:solidFill>
            </a:endParaRPr>
          </a:p>
        </p:txBody>
      </p:sp>
      <p:sp>
        <p:nvSpPr>
          <p:cNvPr id="3" name="Content Placeholder 2"/>
          <p:cNvSpPr>
            <a:spLocks noGrp="1"/>
          </p:cNvSpPr>
          <p:nvPr>
            <p:ph idx="1"/>
          </p:nvPr>
        </p:nvSpPr>
        <p:spPr/>
        <p:txBody>
          <a:bodyPr/>
          <a:lstStyle/>
          <a:p>
            <a:r>
              <a:rPr lang="en-US" dirty="0" smtClean="0"/>
              <a:t>To detect any outlier(s)</a:t>
            </a:r>
          </a:p>
          <a:p>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24</a:t>
            </a:fld>
            <a:endParaRPr lang="en-US"/>
          </a:p>
        </p:txBody>
      </p:sp>
      <p:pic>
        <p:nvPicPr>
          <p:cNvPr id="5" name="Picture 4"/>
          <p:cNvPicPr>
            <a:picLocks noChangeAspect="1"/>
          </p:cNvPicPr>
          <p:nvPr/>
        </p:nvPicPr>
        <p:blipFill>
          <a:blip r:embed="rId2"/>
          <a:stretch>
            <a:fillRect/>
          </a:stretch>
        </p:blipFill>
        <p:spPr>
          <a:xfrm>
            <a:off x="685801" y="2362200"/>
            <a:ext cx="8001000" cy="836341"/>
          </a:xfrm>
          <a:prstGeom prst="rect">
            <a:avLst/>
          </a:prstGeom>
        </p:spPr>
      </p:pic>
      <p:pic>
        <p:nvPicPr>
          <p:cNvPr id="6" name="Picture 5"/>
          <p:cNvPicPr/>
          <p:nvPr/>
        </p:nvPicPr>
        <p:blipFill>
          <a:blip r:embed="rId3"/>
          <a:stretch>
            <a:fillRect/>
          </a:stretch>
        </p:blipFill>
        <p:spPr>
          <a:xfrm>
            <a:off x="2438400" y="3198541"/>
            <a:ext cx="4495800" cy="3278459"/>
          </a:xfrm>
          <a:prstGeom prst="rect">
            <a:avLst/>
          </a:prstGeom>
        </p:spPr>
      </p:pic>
    </p:spTree>
    <p:extLst>
      <p:ext uri="{BB962C8B-B14F-4D97-AF65-F5344CB8AC3E}">
        <p14:creationId xmlns:p14="http://schemas.microsoft.com/office/powerpoint/2010/main" val="615110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err="1">
                <a:solidFill>
                  <a:srgbClr val="A32638"/>
                </a:solidFill>
              </a:rPr>
              <a:t>Schoenfeld</a:t>
            </a:r>
            <a:r>
              <a:rPr lang="en-US" sz="4000" dirty="0">
                <a:solidFill>
                  <a:srgbClr val="A32638"/>
                </a:solidFill>
              </a:rPr>
              <a:t> </a:t>
            </a:r>
            <a:r>
              <a:rPr lang="en-US" sz="4000" dirty="0">
                <a:solidFill>
                  <a:srgbClr val="A32638"/>
                </a:solidFill>
              </a:rPr>
              <a:t>residual </a:t>
            </a:r>
            <a:r>
              <a:rPr lang="en-US" sz="4000" dirty="0" smtClean="0">
                <a:solidFill>
                  <a:srgbClr val="A32638"/>
                </a:solidFill>
              </a:rPr>
              <a:t>plots</a:t>
            </a:r>
            <a:endParaRPr lang="en-US" sz="4000" dirty="0">
              <a:solidFill>
                <a:srgbClr val="A32638"/>
              </a:solidFill>
            </a:endParaRPr>
          </a:p>
        </p:txBody>
      </p:sp>
      <p:sp>
        <p:nvSpPr>
          <p:cNvPr id="3" name="Content Placeholder 2"/>
          <p:cNvSpPr>
            <a:spLocks noGrp="1"/>
          </p:cNvSpPr>
          <p:nvPr>
            <p:ph idx="1"/>
          </p:nvPr>
        </p:nvSpPr>
        <p:spPr/>
        <p:txBody>
          <a:bodyPr>
            <a:normAutofit/>
          </a:bodyPr>
          <a:lstStyle/>
          <a:p>
            <a:r>
              <a:rPr lang="en-US" dirty="0"/>
              <a:t>T</a:t>
            </a:r>
            <a:r>
              <a:rPr lang="en-US" dirty="0" smtClean="0"/>
              <a:t>o </a:t>
            </a:r>
            <a:r>
              <a:rPr lang="en-US" dirty="0"/>
              <a:t>check </a:t>
            </a:r>
            <a:r>
              <a:rPr lang="en-US" dirty="0" smtClean="0"/>
              <a:t>the proportional hazards (PH) assumption</a:t>
            </a:r>
          </a:p>
          <a:p>
            <a:r>
              <a:rPr lang="en-US" dirty="0" err="1"/>
              <a:t>Schoenfeld</a:t>
            </a:r>
            <a:r>
              <a:rPr lang="en-US" dirty="0"/>
              <a:t> residuals </a:t>
            </a:r>
            <a:r>
              <a:rPr lang="en-US" dirty="0" smtClean="0"/>
              <a:t>should be </a:t>
            </a:r>
            <a:r>
              <a:rPr lang="en-US" dirty="0"/>
              <a:t>randomly scattered about </a:t>
            </a:r>
            <a:r>
              <a:rPr lang="en-US" dirty="0" smtClean="0"/>
              <a:t>zero if the PH assumption is met</a:t>
            </a:r>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25</a:t>
            </a:fld>
            <a:endParaRPr lang="en-US"/>
          </a:p>
        </p:txBody>
      </p:sp>
    </p:spTree>
    <p:extLst>
      <p:ext uri="{BB962C8B-B14F-4D97-AF65-F5344CB8AC3E}">
        <p14:creationId xmlns:p14="http://schemas.microsoft.com/office/powerpoint/2010/main" val="6391481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A32638"/>
                </a:solidFill>
              </a:rPr>
              <a:t>Schoenfeld</a:t>
            </a:r>
            <a:r>
              <a:rPr lang="en-US" dirty="0">
                <a:solidFill>
                  <a:srgbClr val="A32638"/>
                </a:solidFill>
              </a:rPr>
              <a:t> residual plots</a:t>
            </a:r>
            <a:endParaRPr lang="en-US" dirty="0"/>
          </a:p>
        </p:txBody>
      </p:sp>
      <p:pic>
        <p:nvPicPr>
          <p:cNvPr id="5" name="Content Placeholder 4"/>
          <p:cNvPicPr>
            <a:picLocks noGrp="1" noChangeAspect="1"/>
          </p:cNvPicPr>
          <p:nvPr>
            <p:ph idx="1"/>
          </p:nvPr>
        </p:nvPicPr>
        <p:blipFill>
          <a:blip r:embed="rId2"/>
          <a:stretch>
            <a:fillRect/>
          </a:stretch>
        </p:blipFill>
        <p:spPr>
          <a:xfrm>
            <a:off x="623065" y="1600200"/>
            <a:ext cx="7897869" cy="4525963"/>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26</a:t>
            </a:fld>
            <a:endParaRPr lang="en-US"/>
          </a:p>
        </p:txBody>
      </p:sp>
    </p:spTree>
    <p:extLst>
      <p:ext uri="{BB962C8B-B14F-4D97-AF65-F5344CB8AC3E}">
        <p14:creationId xmlns:p14="http://schemas.microsoft.com/office/powerpoint/2010/main" val="333874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Statistical test </a:t>
            </a:r>
            <a:r>
              <a:rPr lang="en-US" dirty="0" smtClean="0">
                <a:solidFill>
                  <a:srgbClr val="A32638"/>
                </a:solidFill>
              </a:rPr>
              <a:t>of </a:t>
            </a:r>
            <a:r>
              <a:rPr lang="en-US" dirty="0">
                <a:solidFill>
                  <a:srgbClr val="A32638"/>
                </a:solidFill>
              </a:rPr>
              <a:t>PH assumption</a:t>
            </a:r>
            <a:endParaRPr lang="en-US" dirty="0">
              <a:solidFill>
                <a:srgbClr val="A32638"/>
              </a:solidFill>
            </a:endParaRPr>
          </a:p>
        </p:txBody>
      </p:sp>
      <p:pic>
        <p:nvPicPr>
          <p:cNvPr id="5" name="Content Placeholder 4"/>
          <p:cNvPicPr>
            <a:picLocks noGrp="1" noChangeAspect="1"/>
          </p:cNvPicPr>
          <p:nvPr>
            <p:ph idx="1"/>
          </p:nvPr>
        </p:nvPicPr>
        <p:blipFill>
          <a:blip r:embed="rId2"/>
          <a:stretch>
            <a:fillRect/>
          </a:stretch>
        </p:blipFill>
        <p:spPr>
          <a:xfrm>
            <a:off x="609600" y="2133600"/>
            <a:ext cx="8229600" cy="1934795"/>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27</a:t>
            </a:fld>
            <a:endParaRPr lang="en-US"/>
          </a:p>
        </p:txBody>
      </p:sp>
    </p:spTree>
    <p:extLst>
      <p:ext uri="{BB962C8B-B14F-4D97-AF65-F5344CB8AC3E}">
        <p14:creationId xmlns:p14="http://schemas.microsoft.com/office/powerpoint/2010/main" val="1332591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A32638"/>
                </a:solidFill>
              </a:rPr>
              <a:t>Methods to address PH assumption violation</a:t>
            </a:r>
            <a:endParaRPr lang="en-US" dirty="0">
              <a:solidFill>
                <a:srgbClr val="A32638"/>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dirty="0" smtClean="0"/>
                  <a:t>If PH assumption is </a:t>
                </a:r>
                <a:r>
                  <a:rPr lang="en-US" dirty="0" smtClean="0"/>
                  <a:t>violated, </a:t>
                </a:r>
                <a:r>
                  <a:rPr lang="en-US" dirty="0" smtClean="0"/>
                  <a:t>you can consider to</a:t>
                </a:r>
              </a:p>
              <a:p>
                <a:pPr lvl="1"/>
                <a:r>
                  <a:rPr lang="en-US" dirty="0" smtClean="0"/>
                  <a:t>add </a:t>
                </a:r>
                <a:r>
                  <a:rPr lang="en-US" dirty="0"/>
                  <a:t>time-dependent </a:t>
                </a:r>
                <a:r>
                  <a:rPr lang="en-US" dirty="0" smtClean="0"/>
                  <a:t>variable </a:t>
                </a:r>
                <a:r>
                  <a:rPr lang="en-US" dirty="0" smtClean="0"/>
                  <a:t>in </a:t>
                </a:r>
                <a:r>
                  <a:rPr lang="en-US" dirty="0" smtClean="0"/>
                  <a:t>the Cox model</a:t>
                </a:r>
              </a:p>
              <a:p>
                <a:pPr lvl="1"/>
                <a:r>
                  <a:rPr lang="en-US" dirty="0" smtClean="0"/>
                  <a:t>divide </a:t>
                </a:r>
                <a:r>
                  <a:rPr lang="en-US" dirty="0"/>
                  <a:t>the time axis into </a:t>
                </a:r>
                <a:r>
                  <a:rPr lang="en-US" dirty="0" smtClean="0"/>
                  <a:t>intervals and allow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𝛽</m:t>
                        </m:r>
                      </m:e>
                      <m:sup>
                        <m:r>
                          <a:rPr lang="en-US" b="0" i="1" smtClean="0">
                            <a:latin typeface="Cambria Math" panose="02040503050406030204" pitchFamily="18" charset="0"/>
                          </a:rPr>
                          <m:t>′</m:t>
                        </m:r>
                      </m:sup>
                    </m:sSup>
                    <m:r>
                      <a:rPr lang="en-US" b="0" i="1" smtClean="0">
                        <a:latin typeface="Cambria Math" panose="02040503050406030204" pitchFamily="18" charset="0"/>
                      </a:rPr>
                      <m:t>𝑠</m:t>
                    </m:r>
                  </m:oMath>
                </a14:m>
                <a:r>
                  <a:rPr lang="en-US" dirty="0" smtClean="0"/>
                  <a:t> </a:t>
                </a:r>
                <a:r>
                  <a:rPr lang="en-US" dirty="0" smtClean="0"/>
                  <a:t>to </a:t>
                </a:r>
                <a:r>
                  <a:rPr lang="en-US" dirty="0" smtClean="0"/>
                  <a:t>be different over different time intervals</a:t>
                </a:r>
              </a:p>
              <a:p>
                <a:pPr lvl="1"/>
                <a:r>
                  <a:rPr lang="en-US" dirty="0"/>
                  <a:t>f</a:t>
                </a:r>
                <a:r>
                  <a:rPr lang="en-US" dirty="0" smtClean="0"/>
                  <a:t>it a stratified Cox </a:t>
                </a:r>
                <a:r>
                  <a:rPr lang="en-US" dirty="0" smtClean="0"/>
                  <a:t>model</a:t>
                </a:r>
                <a:endParaRPr lang="en-US"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704" t="-1752" r="-133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2D188510-773F-4832-9CE9-8572F290A118}" type="slidenum">
              <a:rPr lang="en-US" smtClean="0"/>
              <a:t>28</a:t>
            </a:fld>
            <a:endParaRPr lang="en-US"/>
          </a:p>
        </p:txBody>
      </p:sp>
    </p:spTree>
    <p:extLst>
      <p:ext uri="{BB962C8B-B14F-4D97-AF65-F5344CB8AC3E}">
        <p14:creationId xmlns:p14="http://schemas.microsoft.com/office/powerpoint/2010/main" val="282886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A32638"/>
                </a:solidFill>
              </a:rPr>
              <a:t>Reference</a:t>
            </a:r>
          </a:p>
        </p:txBody>
      </p:sp>
      <p:sp>
        <p:nvSpPr>
          <p:cNvPr id="3" name="Content Placeholder 2"/>
          <p:cNvSpPr>
            <a:spLocks noGrp="1"/>
          </p:cNvSpPr>
          <p:nvPr>
            <p:ph idx="1"/>
          </p:nvPr>
        </p:nvSpPr>
        <p:spPr/>
        <p:txBody>
          <a:bodyPr>
            <a:normAutofit/>
          </a:bodyPr>
          <a:lstStyle/>
          <a:p>
            <a:r>
              <a:rPr lang="en-US" dirty="0" err="1" smtClean="0"/>
              <a:t>Collett</a:t>
            </a:r>
            <a:r>
              <a:rPr lang="en-US" dirty="0" smtClean="0"/>
              <a:t> </a:t>
            </a:r>
            <a:r>
              <a:rPr lang="en-US" dirty="0"/>
              <a:t>D (2015) Modelling Survival Data in Medical Research. Third Edition. ISBN-13:  9781439856789.</a:t>
            </a:r>
          </a:p>
        </p:txBody>
      </p:sp>
      <p:sp>
        <p:nvSpPr>
          <p:cNvPr id="4" name="Slide Number Placeholder 3"/>
          <p:cNvSpPr>
            <a:spLocks noGrp="1"/>
          </p:cNvSpPr>
          <p:nvPr>
            <p:ph type="sldNum" sz="quarter" idx="12"/>
          </p:nvPr>
        </p:nvSpPr>
        <p:spPr/>
        <p:txBody>
          <a:bodyPr/>
          <a:lstStyle/>
          <a:p>
            <a:fld id="{87635FA5-4BD8-4F0F-BEDD-72EDF8E5446F}" type="slidenum">
              <a:rPr lang="en-US" smtClean="0"/>
              <a:t>29</a:t>
            </a:fld>
            <a:endParaRPr lang="en-US"/>
          </a:p>
        </p:txBody>
      </p:sp>
    </p:spTree>
    <p:extLst>
      <p:ext uri="{BB962C8B-B14F-4D97-AF65-F5344CB8AC3E}">
        <p14:creationId xmlns:p14="http://schemas.microsoft.com/office/powerpoint/2010/main" val="61651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A32638"/>
                </a:solidFill>
              </a:rPr>
              <a:t>R</a:t>
            </a:r>
            <a:r>
              <a:rPr lang="en-US" dirty="0" smtClean="0">
                <a:solidFill>
                  <a:srgbClr val="A32638"/>
                </a:solidFill>
              </a:rPr>
              <a:t>ight-censored </a:t>
            </a:r>
            <a:r>
              <a:rPr lang="en-US" dirty="0">
                <a:solidFill>
                  <a:srgbClr val="A32638"/>
                </a:solidFill>
              </a:rPr>
              <a:t>data</a:t>
            </a:r>
          </a:p>
        </p:txBody>
      </p:sp>
      <p:sp>
        <p:nvSpPr>
          <p:cNvPr id="3" name="Content Placeholder 2"/>
          <p:cNvSpPr>
            <a:spLocks noGrp="1"/>
          </p:cNvSpPr>
          <p:nvPr>
            <p:ph idx="1"/>
          </p:nvPr>
        </p:nvSpPr>
        <p:spPr/>
        <p:txBody>
          <a:bodyPr>
            <a:normAutofit fontScale="92500" lnSpcReduction="20000"/>
          </a:bodyPr>
          <a:lstStyle/>
          <a:p>
            <a:pPr lvl="0"/>
            <a:r>
              <a:rPr lang="en-US" dirty="0"/>
              <a:t>Time to the occurrence of a given event (e.g. </a:t>
            </a:r>
            <a:r>
              <a:rPr lang="en-US" dirty="0" smtClean="0"/>
              <a:t>death) </a:t>
            </a:r>
            <a:r>
              <a:rPr lang="en-US" dirty="0"/>
              <a:t>measured from a well-defined starting point (time origin)</a:t>
            </a:r>
          </a:p>
          <a:p>
            <a:pPr lvl="1"/>
            <a:r>
              <a:rPr lang="en-US" dirty="0"/>
              <a:t>e.g. Time from study enrollment to death in a cancer clinical trial </a:t>
            </a:r>
          </a:p>
          <a:p>
            <a:r>
              <a:rPr lang="en-US" dirty="0"/>
              <a:t>The full time to death is not observed for some </a:t>
            </a:r>
            <a:r>
              <a:rPr lang="en-US" dirty="0" smtClean="0"/>
              <a:t>subjects</a:t>
            </a:r>
          </a:p>
          <a:p>
            <a:pPr lvl="1"/>
            <a:r>
              <a:rPr lang="en-US" dirty="0" smtClean="0"/>
              <a:t>Withdrawal, lost </a:t>
            </a:r>
            <a:r>
              <a:rPr lang="en-US" dirty="0"/>
              <a:t>to follow-up, alive at the end of </a:t>
            </a:r>
            <a:r>
              <a:rPr lang="en-US" dirty="0" smtClean="0"/>
              <a:t>study</a:t>
            </a:r>
          </a:p>
          <a:p>
            <a:pPr lvl="1"/>
            <a:r>
              <a:rPr lang="en-US" dirty="0"/>
              <a:t>All we know is the survival time is larger </a:t>
            </a:r>
            <a:r>
              <a:rPr lang="en-US" dirty="0" smtClean="0"/>
              <a:t>than </a:t>
            </a:r>
            <a:r>
              <a:rPr lang="en-US" dirty="0"/>
              <a:t>the </a:t>
            </a:r>
            <a:r>
              <a:rPr lang="en-US" u="sng" dirty="0"/>
              <a:t>censoring time</a:t>
            </a:r>
            <a:r>
              <a:rPr lang="en-US" dirty="0"/>
              <a:t> (e.g. time from study enrollment to drop out)</a:t>
            </a:r>
          </a:p>
        </p:txBody>
      </p:sp>
      <p:sp>
        <p:nvSpPr>
          <p:cNvPr id="4" name="Slide Number Placeholder 3"/>
          <p:cNvSpPr>
            <a:spLocks noGrp="1"/>
          </p:cNvSpPr>
          <p:nvPr>
            <p:ph type="sldNum" sz="quarter" idx="12"/>
          </p:nvPr>
        </p:nvSpPr>
        <p:spPr/>
        <p:txBody>
          <a:bodyPr/>
          <a:lstStyle/>
          <a:p>
            <a:fld id="{87635FA5-4BD8-4F0F-BEDD-72EDF8E5446F}" type="slidenum">
              <a:rPr lang="en-US" smtClean="0"/>
              <a:t>3</a:t>
            </a:fld>
            <a:endParaRPr lang="en-US"/>
          </a:p>
        </p:txBody>
      </p:sp>
    </p:spTree>
    <p:extLst>
      <p:ext uri="{BB962C8B-B14F-4D97-AF65-F5344CB8AC3E}">
        <p14:creationId xmlns:p14="http://schemas.microsoft.com/office/powerpoint/2010/main" val="2862553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32638"/>
                </a:solidFill>
              </a:rPr>
              <a:t>Example</a:t>
            </a:r>
            <a:endParaRPr lang="en-US" dirty="0"/>
          </a:p>
        </p:txBody>
      </p:sp>
      <p:sp>
        <p:nvSpPr>
          <p:cNvPr id="3" name="Content Placeholder 2"/>
          <p:cNvSpPr>
            <a:spLocks noGrp="1"/>
          </p:cNvSpPr>
          <p:nvPr>
            <p:ph idx="1"/>
          </p:nvPr>
        </p:nvSpPr>
        <p:spPr/>
        <p:txBody>
          <a:bodyPr/>
          <a:lstStyle/>
          <a:p>
            <a:r>
              <a:rPr lang="en-US" dirty="0" smtClean="0"/>
              <a:t>Question</a:t>
            </a:r>
            <a:r>
              <a:rPr lang="en-US" dirty="0"/>
              <a:t>: do leukemia </a:t>
            </a:r>
            <a:r>
              <a:rPr lang="en-US" dirty="0" smtClean="0"/>
              <a:t>patients </a:t>
            </a:r>
            <a:r>
              <a:rPr lang="en-US" dirty="0"/>
              <a:t>treated </a:t>
            </a:r>
            <a:r>
              <a:rPr lang="en-US" dirty="0" smtClean="0"/>
              <a:t>with </a:t>
            </a:r>
            <a:r>
              <a:rPr lang="en-US" dirty="0"/>
              <a:t>6-mercaptopruine (</a:t>
            </a:r>
            <a:r>
              <a:rPr lang="en-US" dirty="0" smtClean="0"/>
              <a:t>6-MP) have </a:t>
            </a:r>
            <a:r>
              <a:rPr lang="en-US" dirty="0"/>
              <a:t>a longer remission time than those in the control group? </a:t>
            </a:r>
            <a:endParaRPr lang="en-US" dirty="0" smtClean="0"/>
          </a:p>
          <a:p>
            <a:r>
              <a:rPr lang="en-US" dirty="0" smtClean="0"/>
              <a:t>Sample</a:t>
            </a:r>
            <a:r>
              <a:rPr lang="en-US" dirty="0"/>
              <a:t>: 42 leukemia patients, 1:1 randomized </a:t>
            </a:r>
          </a:p>
          <a:p>
            <a:r>
              <a:rPr lang="en-US" dirty="0" smtClean="0"/>
              <a:t>Survival outcome: remission </a:t>
            </a:r>
            <a:r>
              <a:rPr lang="en-US" dirty="0"/>
              <a:t>time (weeks)</a:t>
            </a:r>
          </a:p>
          <a:p>
            <a:r>
              <a:rPr lang="en-US" dirty="0"/>
              <a:t>Event: relapse</a:t>
            </a:r>
          </a:p>
          <a:p>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4</a:t>
            </a:fld>
            <a:endParaRPr lang="en-US"/>
          </a:p>
        </p:txBody>
      </p:sp>
    </p:spTree>
    <p:extLst>
      <p:ext uri="{BB962C8B-B14F-4D97-AF65-F5344CB8AC3E}">
        <p14:creationId xmlns:p14="http://schemas.microsoft.com/office/powerpoint/2010/main" val="1788283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32638"/>
                </a:solidFill>
              </a:rPr>
              <a:t>Dataset</a:t>
            </a:r>
            <a:endParaRPr lang="en-US" dirty="0"/>
          </a:p>
        </p:txBody>
      </p:sp>
      <p:sp>
        <p:nvSpPr>
          <p:cNvPr id="4" name="Slide Number Placeholder 3"/>
          <p:cNvSpPr>
            <a:spLocks noGrp="1"/>
          </p:cNvSpPr>
          <p:nvPr>
            <p:ph type="sldNum" sz="quarter" idx="12"/>
          </p:nvPr>
        </p:nvSpPr>
        <p:spPr/>
        <p:txBody>
          <a:bodyPr/>
          <a:lstStyle/>
          <a:p>
            <a:fld id="{87635FA5-4BD8-4F0F-BEDD-72EDF8E5446F}" type="slidenum">
              <a:rPr lang="en-US" smtClean="0"/>
              <a:t>5</a:t>
            </a:fld>
            <a:endParaRPr lang="en-US"/>
          </a:p>
        </p:txBody>
      </p:sp>
      <p:pic>
        <p:nvPicPr>
          <p:cNvPr id="7" name="Content Placeholder 6"/>
          <p:cNvPicPr>
            <a:picLocks noGrp="1" noChangeAspect="1"/>
          </p:cNvPicPr>
          <p:nvPr>
            <p:ph idx="1"/>
          </p:nvPr>
        </p:nvPicPr>
        <p:blipFill>
          <a:blip r:embed="rId2"/>
          <a:stretch>
            <a:fillRect/>
          </a:stretch>
        </p:blipFill>
        <p:spPr>
          <a:xfrm>
            <a:off x="1138625" y="1452202"/>
            <a:ext cx="7548175" cy="2586397"/>
          </a:xfrm>
          <a:prstGeom prst="rect">
            <a:avLst/>
          </a:prstGeom>
        </p:spPr>
      </p:pic>
      <p:sp>
        <p:nvSpPr>
          <p:cNvPr id="8" name="TextBox 7"/>
          <p:cNvSpPr txBox="1"/>
          <p:nvPr/>
        </p:nvSpPr>
        <p:spPr>
          <a:xfrm>
            <a:off x="990599" y="4419600"/>
            <a:ext cx="5257801"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Group</a:t>
            </a:r>
            <a:r>
              <a:rPr lang="en-US" dirty="0"/>
              <a:t>: 0=control </a:t>
            </a:r>
            <a:r>
              <a:rPr lang="en-US" dirty="0" smtClean="0"/>
              <a:t>1=drug</a:t>
            </a:r>
          </a:p>
          <a:p>
            <a:pPr marL="285750" indent="-285750">
              <a:buFont typeface="Arial" panose="020B0604020202020204" pitchFamily="34" charset="0"/>
              <a:buChar char="•"/>
            </a:pPr>
            <a:r>
              <a:rPr lang="en-US" dirty="0" smtClean="0"/>
              <a:t>Time: Remission </a:t>
            </a:r>
            <a:r>
              <a:rPr lang="en-US" dirty="0"/>
              <a:t>time (</a:t>
            </a:r>
            <a:r>
              <a:rPr lang="en-US" dirty="0" err="1"/>
              <a:t>wks</a:t>
            </a:r>
            <a:r>
              <a:rPr lang="en-US" dirty="0" smtClean="0"/>
              <a:t>)</a:t>
            </a:r>
          </a:p>
          <a:p>
            <a:pPr marL="285750" indent="-285750">
              <a:buFont typeface="Arial" panose="020B0604020202020204" pitchFamily="34" charset="0"/>
              <a:buChar char="•"/>
            </a:pPr>
            <a:r>
              <a:rPr lang="en-US" dirty="0" smtClean="0"/>
              <a:t>Delta: 0=censored 1=replace event observed</a:t>
            </a:r>
            <a:endParaRPr lang="en-US" dirty="0"/>
          </a:p>
        </p:txBody>
      </p:sp>
    </p:spTree>
    <p:extLst>
      <p:ext uri="{BB962C8B-B14F-4D97-AF65-F5344CB8AC3E}">
        <p14:creationId xmlns:p14="http://schemas.microsoft.com/office/powerpoint/2010/main" val="3204370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Kaplan-Meier </a:t>
            </a:r>
            <a:r>
              <a:rPr lang="en-US" dirty="0" smtClean="0">
                <a:solidFill>
                  <a:srgbClr val="A32638"/>
                </a:solidFill>
              </a:rPr>
              <a:t>estimate</a:t>
            </a:r>
            <a:endParaRPr lang="en-US" dirty="0"/>
          </a:p>
        </p:txBody>
      </p:sp>
      <p:pic>
        <p:nvPicPr>
          <p:cNvPr id="6" name="Content Placeholder 5"/>
          <p:cNvPicPr>
            <a:picLocks noGrp="1" noChangeAspect="1"/>
          </p:cNvPicPr>
          <p:nvPr>
            <p:ph idx="1"/>
          </p:nvPr>
        </p:nvPicPr>
        <p:blipFill>
          <a:blip r:embed="rId2"/>
          <a:stretch>
            <a:fillRect/>
          </a:stretch>
        </p:blipFill>
        <p:spPr>
          <a:xfrm>
            <a:off x="1003448" y="1417638"/>
            <a:ext cx="6921352" cy="4743230"/>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6</a:t>
            </a:fld>
            <a:endParaRPr lang="en-US"/>
          </a:p>
        </p:txBody>
      </p:sp>
    </p:spTree>
    <p:extLst>
      <p:ext uri="{BB962C8B-B14F-4D97-AF65-F5344CB8AC3E}">
        <p14:creationId xmlns:p14="http://schemas.microsoft.com/office/powerpoint/2010/main" val="3184961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32638"/>
                </a:solidFill>
              </a:rPr>
              <a:t>Kaplan-Meier </a:t>
            </a:r>
            <a:r>
              <a:rPr lang="en-US" dirty="0" smtClean="0">
                <a:solidFill>
                  <a:srgbClr val="A32638"/>
                </a:solidFill>
              </a:rPr>
              <a:t>curves</a:t>
            </a:r>
            <a:endParaRPr lang="en-US" dirty="0"/>
          </a:p>
        </p:txBody>
      </p:sp>
      <p:pic>
        <p:nvPicPr>
          <p:cNvPr id="7" name="Content Placeholder 6"/>
          <p:cNvPicPr>
            <a:picLocks noGrp="1" noChangeAspect="1"/>
          </p:cNvPicPr>
          <p:nvPr>
            <p:ph idx="1"/>
          </p:nvPr>
        </p:nvPicPr>
        <p:blipFill>
          <a:blip r:embed="rId2"/>
          <a:stretch>
            <a:fillRect/>
          </a:stretch>
        </p:blipFill>
        <p:spPr>
          <a:xfrm>
            <a:off x="1219200" y="1482082"/>
            <a:ext cx="6858000" cy="4870429"/>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7</a:t>
            </a:fld>
            <a:endParaRPr lang="en-US"/>
          </a:p>
        </p:txBody>
      </p:sp>
    </p:spTree>
    <p:extLst>
      <p:ext uri="{BB962C8B-B14F-4D97-AF65-F5344CB8AC3E}">
        <p14:creationId xmlns:p14="http://schemas.microsoft.com/office/powerpoint/2010/main" val="2840960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A32638"/>
                </a:solidFill>
              </a:rPr>
              <a:t>Median survival time </a:t>
            </a:r>
            <a:r>
              <a:rPr lang="en-US" dirty="0" smtClean="0">
                <a:solidFill>
                  <a:srgbClr val="A32638"/>
                </a:solidFill>
              </a:rPr>
              <a:t>estimate and confidence </a:t>
            </a:r>
            <a:r>
              <a:rPr lang="en-US" dirty="0">
                <a:solidFill>
                  <a:srgbClr val="A32638"/>
                </a:solidFill>
              </a:rPr>
              <a:t>interval</a:t>
            </a:r>
          </a:p>
        </p:txBody>
      </p:sp>
      <p:sp>
        <p:nvSpPr>
          <p:cNvPr id="4" name="Slide Number Placeholder 3"/>
          <p:cNvSpPr>
            <a:spLocks noGrp="1"/>
          </p:cNvSpPr>
          <p:nvPr>
            <p:ph type="sldNum" sz="quarter" idx="12"/>
          </p:nvPr>
        </p:nvSpPr>
        <p:spPr/>
        <p:txBody>
          <a:bodyPr/>
          <a:lstStyle/>
          <a:p>
            <a:fld id="{87635FA5-4BD8-4F0F-BEDD-72EDF8E5446F}" type="slidenum">
              <a:rPr lang="en-US" smtClean="0"/>
              <a:t>8</a:t>
            </a:fld>
            <a:endParaRPr lang="en-US"/>
          </a:p>
        </p:txBody>
      </p:sp>
      <p:pic>
        <p:nvPicPr>
          <p:cNvPr id="7" name="Content Placeholder 6"/>
          <p:cNvPicPr>
            <a:picLocks noGrp="1" noChangeAspect="1"/>
          </p:cNvPicPr>
          <p:nvPr>
            <p:ph idx="1"/>
          </p:nvPr>
        </p:nvPicPr>
        <p:blipFill>
          <a:blip r:embed="rId2"/>
          <a:stretch>
            <a:fillRect/>
          </a:stretch>
        </p:blipFill>
        <p:spPr>
          <a:xfrm>
            <a:off x="762000" y="2514600"/>
            <a:ext cx="8125916" cy="1219200"/>
          </a:xfrm>
          <a:prstGeom prst="rect">
            <a:avLst/>
          </a:prstGeom>
        </p:spPr>
      </p:pic>
    </p:spTree>
    <p:extLst>
      <p:ext uri="{BB962C8B-B14F-4D97-AF65-F5344CB8AC3E}">
        <p14:creationId xmlns:p14="http://schemas.microsoft.com/office/powerpoint/2010/main" val="1835992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A32638"/>
                </a:solidFill>
              </a:rPr>
              <a:t>Log-rank test</a:t>
            </a:r>
          </a:p>
        </p:txBody>
      </p:sp>
      <p:pic>
        <p:nvPicPr>
          <p:cNvPr id="5" name="Content Placeholder 4"/>
          <p:cNvPicPr>
            <a:picLocks noGrp="1" noChangeAspect="1"/>
          </p:cNvPicPr>
          <p:nvPr>
            <p:ph idx="1"/>
          </p:nvPr>
        </p:nvPicPr>
        <p:blipFill>
          <a:blip r:embed="rId2"/>
          <a:stretch>
            <a:fillRect/>
          </a:stretch>
        </p:blipFill>
        <p:spPr>
          <a:xfrm>
            <a:off x="614705" y="2209800"/>
            <a:ext cx="8529295" cy="1828800"/>
          </a:xfrm>
          <a:prstGeom prst="rect">
            <a:avLst/>
          </a:prstGeom>
        </p:spPr>
      </p:pic>
      <p:sp>
        <p:nvSpPr>
          <p:cNvPr id="4" name="Slide Number Placeholder 3"/>
          <p:cNvSpPr>
            <a:spLocks noGrp="1"/>
          </p:cNvSpPr>
          <p:nvPr>
            <p:ph type="sldNum" sz="quarter" idx="12"/>
          </p:nvPr>
        </p:nvSpPr>
        <p:spPr/>
        <p:txBody>
          <a:bodyPr/>
          <a:lstStyle/>
          <a:p>
            <a:fld id="{87635FA5-4BD8-4F0F-BEDD-72EDF8E5446F}" type="slidenum">
              <a:rPr lang="en-US" smtClean="0"/>
              <a:t>9</a:t>
            </a:fld>
            <a:endParaRPr lang="en-US"/>
          </a:p>
        </p:txBody>
      </p:sp>
    </p:spTree>
    <p:extLst>
      <p:ext uri="{BB962C8B-B14F-4D97-AF65-F5344CB8AC3E}">
        <p14:creationId xmlns:p14="http://schemas.microsoft.com/office/powerpoint/2010/main" val="434633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5776</TotalTime>
  <Words>875</Words>
  <Application>Microsoft Office PowerPoint</Application>
  <PresentationFormat>On-screen Show (4:3)</PresentationFormat>
  <Paragraphs>136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Cambria Math</vt:lpstr>
      <vt:lpstr>Office Theme</vt:lpstr>
      <vt:lpstr>R Short Course Part 2 Topic 4: Survival analysis</vt:lpstr>
      <vt:lpstr>Outline</vt:lpstr>
      <vt:lpstr>Right-censored data</vt:lpstr>
      <vt:lpstr>Example</vt:lpstr>
      <vt:lpstr>Dataset</vt:lpstr>
      <vt:lpstr>Kaplan-Meier estimate</vt:lpstr>
      <vt:lpstr>Kaplan-Meier curves</vt:lpstr>
      <vt:lpstr>Median survival time estimate and confidence interval</vt:lpstr>
      <vt:lpstr>Log-rank test</vt:lpstr>
      <vt:lpstr>Stratified log-rank test</vt:lpstr>
      <vt:lpstr>Example: Melanoma </vt:lpstr>
      <vt:lpstr>Dataset</vt:lpstr>
      <vt:lpstr>Stratified log-rank test</vt:lpstr>
      <vt:lpstr>Cox regression</vt:lpstr>
      <vt:lpstr>Cox regression</vt:lpstr>
      <vt:lpstr>Example: Survival of multiple myeloma patients</vt:lpstr>
      <vt:lpstr>Example: Survival of multiple myeloma patients</vt:lpstr>
      <vt:lpstr>Dataset</vt:lpstr>
      <vt:lpstr>Fitting Cox model</vt:lpstr>
      <vt:lpstr>Obtaining confidence intervals</vt:lpstr>
      <vt:lpstr>Handling ties in Cox regression</vt:lpstr>
      <vt:lpstr>Efron’s method (default)</vt:lpstr>
      <vt:lpstr>Exact method (can be time consuming)</vt:lpstr>
      <vt:lpstr>Deviance residual plot</vt:lpstr>
      <vt:lpstr>Schoenfeld residual plots</vt:lpstr>
      <vt:lpstr>Schoenfeld residual plots</vt:lpstr>
      <vt:lpstr>Statistical test of PH assumption</vt:lpstr>
      <vt:lpstr>Methods to address PH assumption violation</vt:lpstr>
      <vt:lpstr>Reference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Bratzler, Dale W (HSC)</dc:creator>
  <cp:lastModifiedBy>Ding, Kai (HSC)</cp:lastModifiedBy>
  <cp:revision>364</cp:revision>
  <dcterms:created xsi:type="dcterms:W3CDTF">2011-07-15T15:09:17Z</dcterms:created>
  <dcterms:modified xsi:type="dcterms:W3CDTF">2021-04-04T01:12:42Z</dcterms:modified>
</cp:coreProperties>
</file>