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83" r:id="rId4"/>
    <p:sldId id="343" r:id="rId5"/>
    <p:sldId id="344" r:id="rId6"/>
    <p:sldId id="345" r:id="rId7"/>
    <p:sldId id="346" r:id="rId8"/>
    <p:sldId id="347" r:id="rId9"/>
    <p:sldId id="341" r:id="rId10"/>
    <p:sldId id="352" r:id="rId11"/>
    <p:sldId id="364" r:id="rId12"/>
    <p:sldId id="365" r:id="rId13"/>
    <p:sldId id="357" r:id="rId14"/>
    <p:sldId id="366" r:id="rId15"/>
    <p:sldId id="350" r:id="rId16"/>
    <p:sldId id="353" r:id="rId17"/>
    <p:sldId id="354" r:id="rId18"/>
    <p:sldId id="367" r:id="rId19"/>
    <p:sldId id="356" r:id="rId20"/>
    <p:sldId id="358" r:id="rId21"/>
    <p:sldId id="359" r:id="rId22"/>
    <p:sldId id="360" r:id="rId23"/>
    <p:sldId id="361" r:id="rId24"/>
    <p:sldId id="351" r:id="rId25"/>
    <p:sldId id="368" r:id="rId26"/>
    <p:sldId id="370" r:id="rId27"/>
    <p:sldId id="369" r:id="rId28"/>
    <p:sldId id="362" r:id="rId29"/>
    <p:sldId id="363" r:id="rId30"/>
    <p:sldId id="284" r:id="rId31"/>
    <p:sldId id="339" r:id="rId32"/>
    <p:sldId id="340" r:id="rId33"/>
    <p:sldId id="349" r:id="rId34"/>
    <p:sldId id="33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6B5"/>
    <a:srgbClr val="A32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65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178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788E3-9E09-47FB-B418-DB4418B6DD1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1939E-A935-4B64-A6E7-69D262BE6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6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8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2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9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2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4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0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236056"/>
            <a:ext cx="1885950" cy="62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4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tmp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tmp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tmp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mp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tmp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tmp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tmp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tmp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tmp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tmp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tmp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tmp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tmp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tmp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tmp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tmp"/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tmp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gplot2.tidyvers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39D1582-E277-44EE-9251-F82C93B8B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398" y="1"/>
            <a:ext cx="1879601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990850"/>
          </a:xfrm>
        </p:spPr>
        <p:txBody>
          <a:bodyPr>
            <a:normAutofit/>
          </a:bodyPr>
          <a:lstStyle/>
          <a:p>
            <a:r>
              <a:rPr lang="en-US" dirty="0"/>
              <a:t>R Short Course Part 2</a:t>
            </a:r>
            <a:br>
              <a:rPr lang="en-US"/>
            </a:br>
            <a:r>
              <a:rPr lang="en-US"/>
              <a:t>Topic 8: </a:t>
            </a:r>
            <a:r>
              <a:rPr lang="en-US" dirty="0"/>
              <a:t>Graphics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Chao Xu, PhD</a:t>
            </a:r>
          </a:p>
          <a:p>
            <a:r>
              <a:rPr lang="en-US" sz="2600" dirty="0">
                <a:solidFill>
                  <a:schemeClr val="tx1"/>
                </a:solidFill>
              </a:rPr>
              <a:t>Department of Biostatistics and Epidemiology</a:t>
            </a:r>
          </a:p>
          <a:p>
            <a:r>
              <a:rPr lang="en-US" sz="2600" dirty="0">
                <a:solidFill>
                  <a:schemeClr val="tx1"/>
                </a:solidFill>
              </a:rPr>
              <a:t>Hudson College of Public Health, OUHSC</a:t>
            </a:r>
          </a:p>
          <a:p>
            <a:fld id="{DB93146C-A73F-4905-A5BA-69D2CE91E46F}" type="datetime4">
              <a:rPr lang="en-US" sz="2600" smtClean="0">
                <a:solidFill>
                  <a:schemeClr val="tx1"/>
                </a:solidFill>
              </a:rPr>
              <a:t>April 8, 2021</a:t>
            </a:fld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E099A4-AEE2-464B-8455-AF18553BC3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3072"/>
            <a:ext cx="3733800" cy="53492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71588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Basic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10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92483F-A9F7-46AB-A2C1-6AD98475B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878" y="3091584"/>
            <a:ext cx="3652644" cy="364720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7493CED-1511-490F-BD39-07D084562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16044"/>
            <a:ext cx="4503278" cy="54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757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8E4C67-9F95-4DBD-B6F4-5ECC83754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878" y="3074266"/>
            <a:ext cx="3652644" cy="36472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Basic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2FB88A-9CCC-4C64-98DB-CA29C9C103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5870"/>
            <a:ext cx="4778429" cy="53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32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Basic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C57271-26AF-4ADB-A749-D2D606408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878" y="3063380"/>
            <a:ext cx="3652644" cy="36472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58029A-9DBA-40EC-B3D3-E60F0FA72E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67791"/>
            <a:ext cx="463099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275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B0DEA8F-4860-4658-804C-49261CD9B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700" y="3247067"/>
            <a:ext cx="3428999" cy="34238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Basic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1F54D16-C4BB-47A9-A24F-74A242D597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86327"/>
            <a:ext cx="5078930" cy="103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10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Basic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B103CA-110F-4E48-9D04-BCBF32903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8819" y="3048001"/>
            <a:ext cx="2666205" cy="26622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340F08-0154-4546-B37B-0F85B5593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066476"/>
            <a:ext cx="4343400" cy="5442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B9CB696-DCB7-428C-B1DD-C299DC5F04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976" y="3048000"/>
            <a:ext cx="2666206" cy="26622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D95B08C-DE18-4900-A4C5-6DD46F5289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66477"/>
            <a:ext cx="3787308" cy="54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388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43518B0-6FDA-4439-B0A1-5B40F2E7A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0050" y="3267891"/>
            <a:ext cx="3595459" cy="35901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Basic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A55DC0-4A8D-46CC-B30E-26E3760DFD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28" y="2077520"/>
            <a:ext cx="6083451" cy="78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222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1735CE2-C7C1-4261-AE19-5B5D5CDAC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3080855"/>
            <a:ext cx="3646046" cy="36406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Basic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C879F3-B665-42CE-8359-D308A54297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01323"/>
            <a:ext cx="5992434" cy="97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55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A93423-8CD6-4D81-BAD5-50F892B33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031785"/>
            <a:ext cx="3679291" cy="36738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Basic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16F5F3-8854-4D2A-ABB6-2E7D43EB86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77" y="2133600"/>
            <a:ext cx="5713223" cy="91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63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1A31AA1-3F35-4350-9B9A-4230A4A04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6331" y="3029607"/>
            <a:ext cx="3679291" cy="3673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Basic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6CEA64-D1F4-4103-8AA8-523EC3E1B6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014"/>
          <a:stretch/>
        </p:blipFill>
        <p:spPr>
          <a:xfrm>
            <a:off x="762000" y="1981200"/>
            <a:ext cx="4805114" cy="786902"/>
          </a:xfrm>
          <a:prstGeom prst="rect">
            <a:avLst/>
          </a:prstGeom>
        </p:spPr>
      </p:pic>
      <p:pic>
        <p:nvPicPr>
          <p:cNvPr id="1026" name="Picture 2" descr="RColorBrewer palettes">
            <a:extLst>
              <a:ext uri="{FF2B5EF4-FFF2-40B4-BE49-F238E27FC236}">
                <a16:creationId xmlns:a16="http://schemas.microsoft.com/office/drawing/2014/main" id="{38CD180A-9A0F-4FCF-83EA-5EBA7C0A8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97609"/>
            <a:ext cx="2801983" cy="3509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14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7A5553F-C695-41F0-BAB5-84E8A6EAF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510" y="3047660"/>
            <a:ext cx="3679290" cy="36738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Basic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8286CD-F763-467D-B2E5-F2845A8251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32" y="2106332"/>
            <a:ext cx="8719732" cy="88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7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Mathematical annotation</a:t>
            </a:r>
          </a:p>
          <a:p>
            <a:r>
              <a:rPr lang="en-US" dirty="0" err="1"/>
              <a:t>ggplot</a:t>
            </a:r>
            <a:endParaRPr lang="en-US" dirty="0"/>
          </a:p>
          <a:p>
            <a:r>
              <a:rPr lang="en-US" dirty="0"/>
              <a:t>Graph export</a:t>
            </a:r>
          </a:p>
          <a:p>
            <a:r>
              <a:rPr lang="en-US" dirty="0"/>
              <a:t>Graph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Basic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20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26F315-647B-4D58-A9AB-1333FB6EF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136" y="3056727"/>
            <a:ext cx="3642945" cy="36375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1AE20D-161B-402B-BE79-24A5F162B1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95" y="2058318"/>
            <a:ext cx="8708294" cy="87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791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Basic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C717C0-7703-4241-9373-A0BB22C65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7687" y="3068075"/>
            <a:ext cx="3642946" cy="36375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3FE37B-3D3A-44C1-BDDC-570A99ADC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68" y="2109120"/>
            <a:ext cx="7983064" cy="75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253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B9C9A1A-66BB-4A3B-BB39-EB62DF7AB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541" y="3044293"/>
            <a:ext cx="3604259" cy="3598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Basic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E4CF60-89A5-43C3-A11A-A68B8CC477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52" y="2068647"/>
            <a:ext cx="8211696" cy="91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068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56765A-9AE7-4E2F-8B2A-356096EBD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106703"/>
            <a:ext cx="3604260" cy="35988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Basic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491B64-832B-441D-B99A-627AFC8112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"/>
          <a:stretch/>
        </p:blipFill>
        <p:spPr>
          <a:xfrm>
            <a:off x="573932" y="1929068"/>
            <a:ext cx="8314059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32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24E61BD-9CF6-4505-982B-1D2191F20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901092"/>
            <a:ext cx="3941992" cy="39361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Boxplot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D07968-33AD-45DA-80C9-1EA7385CAB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49854"/>
            <a:ext cx="5943518" cy="53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7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FC4B11-CCC7-4E5E-BE34-5CC084B51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921874"/>
            <a:ext cx="3941992" cy="39361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Boxplot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052672-0463-4B7D-B080-C9D766B61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60634"/>
            <a:ext cx="5202871" cy="46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608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92A90F3-D37C-4EB9-A929-7742BCF68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808" y="2921874"/>
            <a:ext cx="3941992" cy="39361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Boxplot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0BDA6C-4958-4D85-A5FC-DD3BAB15DE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94512"/>
            <a:ext cx="7018769" cy="471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580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CCB37F0-2DE2-4136-BEA6-BAE69EDC8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808" y="2921874"/>
            <a:ext cx="3941992" cy="39361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Boxplot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27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8F7B421-8210-4318-B1A2-A4617DDED0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13" y="2151698"/>
            <a:ext cx="6409625" cy="63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640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2C5130-5AD3-4365-A3FE-2C030387D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57400"/>
            <a:ext cx="6039693" cy="1524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938CD8-3F65-44C7-822A-7D2AC7827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035969"/>
            <a:ext cx="4252375" cy="37960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Multiplot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83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DE6BB33-055F-4E67-8A46-31B73D9D5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61908"/>
            <a:ext cx="4252376" cy="37960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Multiplot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73AC3D-5FDC-4B56-B70E-246617BF86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94"/>
          <a:stretch/>
        </p:blipFill>
        <p:spPr>
          <a:xfrm>
            <a:off x="838200" y="2147508"/>
            <a:ext cx="5486400" cy="33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9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Mathematical annotation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Using quote()/expression()</a:t>
            </a:r>
            <a:endParaRPr lang="en-US" dirty="0">
              <a:ea typeface="Cambria Math" panose="02040503050406030204" pitchFamily="18" charset="0"/>
            </a:endParaRPr>
          </a:p>
          <a:p>
            <a:pPr lvl="1"/>
            <a:r>
              <a:rPr lang="en-US" dirty="0">
                <a:ea typeface="Cambria Math" panose="02040503050406030204" pitchFamily="18" charset="0"/>
              </a:rPr>
              <a:t>Mathematical expression/formula/symbol</a:t>
            </a:r>
          </a:p>
          <a:p>
            <a:pPr lvl="1"/>
            <a:r>
              <a:rPr lang="en-US" dirty="0">
                <a:ea typeface="Cambria Math" panose="02040503050406030204" pitchFamily="18" charset="0"/>
              </a:rPr>
              <a:t>help(</a:t>
            </a:r>
            <a:r>
              <a:rPr lang="en-US" dirty="0" err="1">
                <a:ea typeface="Cambria Math" panose="02040503050406030204" pitchFamily="18" charset="0"/>
              </a:rPr>
              <a:t>plotmath</a:t>
            </a:r>
            <a:r>
              <a:rPr lang="en-US" dirty="0">
                <a:ea typeface="Cambria Math" panose="02040503050406030204" pitchFamily="18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A64B2F-D681-4274-B083-9270983E5A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94364"/>
            <a:ext cx="9144000" cy="282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4736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Graph export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Screenshot</a:t>
            </a:r>
          </a:p>
          <a:p>
            <a:r>
              <a:rPr lang="en-US" dirty="0"/>
              <a:t>PDF files</a:t>
            </a:r>
          </a:p>
          <a:p>
            <a:r>
              <a:rPr lang="en-US" dirty="0"/>
              <a:t>PNG or jpeg formats</a:t>
            </a:r>
          </a:p>
          <a:p>
            <a:r>
              <a:rPr lang="en-US" dirty="0"/>
              <a:t>Using Copy/Save as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049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Graph export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PDF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8E84E6-A046-48DD-8B13-CCC33E4F3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883" y="2238381"/>
            <a:ext cx="4479717" cy="41318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95CD1F-7B3B-4E34-98B7-7BF7F71367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96816"/>
            <a:ext cx="3570506" cy="18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801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Graph export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PNG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999703-606F-4B22-929C-D83A65CA6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0171" y="1936310"/>
            <a:ext cx="4571429" cy="45714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8072886-6FBC-4874-AAE9-72D8CE627A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09800"/>
            <a:ext cx="310243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08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Graph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Figure size</a:t>
            </a:r>
          </a:p>
          <a:p>
            <a:pPr lvl="1"/>
            <a:r>
              <a:rPr lang="en-US" dirty="0"/>
              <a:t>Windows(height=4, width=6)</a:t>
            </a:r>
          </a:p>
          <a:p>
            <a:pPr lvl="1"/>
            <a:r>
              <a:rPr lang="en-US" dirty="0"/>
              <a:t>pdf(“figure.pdf”, height=4, width=6)</a:t>
            </a:r>
          </a:p>
          <a:p>
            <a:pPr lvl="1"/>
            <a:r>
              <a:rPr lang="en-US" dirty="0"/>
              <a:t>……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51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8DA0105-CA60-4B2D-94D6-FFE373F2C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377" y="2698743"/>
            <a:ext cx="3657607" cy="3657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D44F7E-8DAE-4025-A336-EE77161B5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593" y="2698743"/>
            <a:ext cx="3657607" cy="36576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Graph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Pixels per inch (PPI)</a:t>
            </a:r>
          </a:p>
          <a:p>
            <a:pPr lvl="1"/>
            <a:r>
              <a:rPr lang="en-US" dirty="0" err="1"/>
              <a:t>png</a:t>
            </a:r>
            <a:r>
              <a:rPr lang="en-US" dirty="0"/>
              <a:t>(“figure.pdf”, height=4, width=4, units=‘in’, res=300)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970EF9-E0DA-4AA2-8164-32228A80153F}"/>
              </a:ext>
            </a:extLst>
          </p:cNvPr>
          <p:cNvSpPr txBox="1"/>
          <p:nvPr/>
        </p:nvSpPr>
        <p:spPr>
          <a:xfrm>
            <a:off x="2514600" y="6180466"/>
            <a:ext cx="97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Res=100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0B1A27-357E-474C-BAF1-698EC6FC42B1}"/>
              </a:ext>
            </a:extLst>
          </p:cNvPr>
          <p:cNvSpPr txBox="1"/>
          <p:nvPr/>
        </p:nvSpPr>
        <p:spPr>
          <a:xfrm>
            <a:off x="6172207" y="6179241"/>
            <a:ext cx="97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Res=300</a:t>
            </a:r>
          </a:p>
        </p:txBody>
      </p:sp>
    </p:spTree>
    <p:extLst>
      <p:ext uri="{BB962C8B-B14F-4D97-AF65-F5344CB8AC3E}">
        <p14:creationId xmlns:p14="http://schemas.microsoft.com/office/powerpoint/2010/main" val="219179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7D8BC7-714F-4CB9-BCED-BBF72CA06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1537" y="2895600"/>
            <a:ext cx="3866263" cy="38605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Mathematical annotation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Using quote()</a:t>
            </a:r>
            <a:endParaRPr lang="en-US" dirty="0">
              <a:ea typeface="Cambria Math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299303-6D3E-4E34-B911-AFB86FC9C5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1"/>
          <a:stretch/>
        </p:blipFill>
        <p:spPr>
          <a:xfrm>
            <a:off x="838201" y="2131003"/>
            <a:ext cx="4876799" cy="115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78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4E3790C-EE70-490A-97AA-F65278A71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72242"/>
            <a:ext cx="5248509" cy="13567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533989-5363-4732-8495-902AE07A06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248"/>
          <a:stretch/>
        </p:blipFill>
        <p:spPr>
          <a:xfrm>
            <a:off x="5181600" y="3124200"/>
            <a:ext cx="3772921" cy="3456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Mathematical annotation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Using expression()</a:t>
            </a:r>
            <a:endParaRPr lang="en-US" dirty="0">
              <a:ea typeface="Cambria Math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7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BE75014-6E13-41D4-A900-40B787856C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981200"/>
            <a:ext cx="4572000" cy="9849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F453C0-211E-40D9-9C9D-3666107029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463"/>
          <a:stretch/>
        </p:blipFill>
        <p:spPr>
          <a:xfrm>
            <a:off x="4572000" y="2761818"/>
            <a:ext cx="4377831" cy="39576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Mathematical annotation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Annotate plot area using polygon()</a:t>
            </a:r>
            <a:endParaRPr lang="en-US" dirty="0">
              <a:ea typeface="Cambria Math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5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1577C7D-6A8D-4666-A301-C451402696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63"/>
          <a:stretch/>
        </p:blipFill>
        <p:spPr>
          <a:xfrm>
            <a:off x="5045873" y="2966164"/>
            <a:ext cx="4091200" cy="36985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Mathematical annotation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Annotate plot area using polygon()</a:t>
            </a:r>
            <a:endParaRPr lang="en-US" dirty="0">
              <a:ea typeface="Cambria Math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E9810D-675A-4161-9B11-5ACCDFBF9C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50" y="1985888"/>
            <a:ext cx="4186323" cy="144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92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B8CE02E-D7F0-4BA3-957B-5CE13122E8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644" r="3261"/>
          <a:stretch/>
        </p:blipFill>
        <p:spPr>
          <a:xfrm>
            <a:off x="4772461" y="3106764"/>
            <a:ext cx="4226066" cy="3614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Mathematical annotation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Final product</a:t>
            </a:r>
            <a:endParaRPr lang="en-US" dirty="0">
              <a:ea typeface="Cambria Math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83DD9B-0D5D-49FB-9B0C-07AE0F1AD9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54054"/>
            <a:ext cx="4876800" cy="104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76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A32638"/>
                </a:solidFill>
              </a:rPr>
              <a:t>ggplot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The Grammar of Graphics</a:t>
            </a:r>
          </a:p>
          <a:p>
            <a:r>
              <a:rPr lang="en-US" dirty="0">
                <a:hlinkClick r:id="rId2"/>
              </a:rPr>
              <a:t>https://ggplot2.tidyverse.org/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69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2965</TotalTime>
  <Words>270</Words>
  <Application>Microsoft Office PowerPoint</Application>
  <PresentationFormat>On-screen Show (4:3)</PresentationFormat>
  <Paragraphs>119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Cambria Math</vt:lpstr>
      <vt:lpstr>Office Theme</vt:lpstr>
      <vt:lpstr>R Short Course Part 2 Topic 8: Graphics</vt:lpstr>
      <vt:lpstr>Outline</vt:lpstr>
      <vt:lpstr>Mathematical annotation</vt:lpstr>
      <vt:lpstr>Mathematical annotation</vt:lpstr>
      <vt:lpstr>Mathematical annotation</vt:lpstr>
      <vt:lpstr>Mathematical annotation</vt:lpstr>
      <vt:lpstr>Mathematical annotation</vt:lpstr>
      <vt:lpstr>Mathematical annotation</vt:lpstr>
      <vt:lpstr>ggplot</vt:lpstr>
      <vt:lpstr>ggplot</vt:lpstr>
      <vt:lpstr>ggplot</vt:lpstr>
      <vt:lpstr>ggplot</vt:lpstr>
      <vt:lpstr>ggplot</vt:lpstr>
      <vt:lpstr>ggplot</vt:lpstr>
      <vt:lpstr>ggplot</vt:lpstr>
      <vt:lpstr>ggplot</vt:lpstr>
      <vt:lpstr>ggplot</vt:lpstr>
      <vt:lpstr>ggplot</vt:lpstr>
      <vt:lpstr>ggplot</vt:lpstr>
      <vt:lpstr>ggplot</vt:lpstr>
      <vt:lpstr>ggplot</vt:lpstr>
      <vt:lpstr>ggplot</vt:lpstr>
      <vt:lpstr>ggplot</vt:lpstr>
      <vt:lpstr>ggplot</vt:lpstr>
      <vt:lpstr>ggplot</vt:lpstr>
      <vt:lpstr>ggplot</vt:lpstr>
      <vt:lpstr>ggplot</vt:lpstr>
      <vt:lpstr>ggplot</vt:lpstr>
      <vt:lpstr>ggplot</vt:lpstr>
      <vt:lpstr>Graph export</vt:lpstr>
      <vt:lpstr>Graph export</vt:lpstr>
      <vt:lpstr>Graph export</vt:lpstr>
      <vt:lpstr>Graph quality</vt:lpstr>
      <vt:lpstr>Graph quality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Bratzler, Dale W (HSC)</dc:creator>
  <cp:lastModifiedBy>Xu, Chao   (HSC)</cp:lastModifiedBy>
  <cp:revision>298</cp:revision>
  <dcterms:created xsi:type="dcterms:W3CDTF">2011-07-15T15:09:17Z</dcterms:created>
  <dcterms:modified xsi:type="dcterms:W3CDTF">2021-04-08T16:22:58Z</dcterms:modified>
</cp:coreProperties>
</file>