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6"/>
  </p:notesMasterIdLst>
  <p:sldIdLst>
    <p:sldId id="256" r:id="rId2"/>
    <p:sldId id="257" r:id="rId3"/>
    <p:sldId id="283" r:id="rId4"/>
    <p:sldId id="343" r:id="rId5"/>
    <p:sldId id="344" r:id="rId6"/>
    <p:sldId id="345" r:id="rId7"/>
    <p:sldId id="346" r:id="rId8"/>
    <p:sldId id="347" r:id="rId9"/>
    <p:sldId id="341" r:id="rId10"/>
    <p:sldId id="352" r:id="rId11"/>
    <p:sldId id="364" r:id="rId12"/>
    <p:sldId id="365" r:id="rId13"/>
    <p:sldId id="357" r:id="rId14"/>
    <p:sldId id="366" r:id="rId15"/>
    <p:sldId id="350" r:id="rId16"/>
    <p:sldId id="353" r:id="rId17"/>
    <p:sldId id="354" r:id="rId18"/>
    <p:sldId id="367" r:id="rId19"/>
    <p:sldId id="356" r:id="rId20"/>
    <p:sldId id="358" r:id="rId21"/>
    <p:sldId id="359" r:id="rId22"/>
    <p:sldId id="360" r:id="rId23"/>
    <p:sldId id="361" r:id="rId24"/>
    <p:sldId id="351" r:id="rId25"/>
    <p:sldId id="368" r:id="rId26"/>
    <p:sldId id="370" r:id="rId27"/>
    <p:sldId id="369" r:id="rId28"/>
    <p:sldId id="362" r:id="rId29"/>
    <p:sldId id="363" r:id="rId30"/>
    <p:sldId id="284" r:id="rId31"/>
    <p:sldId id="339" r:id="rId32"/>
    <p:sldId id="340" r:id="rId33"/>
    <p:sldId id="349" r:id="rId34"/>
    <p:sldId id="338" r:id="rId3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D6B5"/>
    <a:srgbClr val="A326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765" autoAdjust="0"/>
    <p:restoredTop sz="94660"/>
  </p:normalViewPr>
  <p:slideViewPr>
    <p:cSldViewPr showGuides="1">
      <p:cViewPr varScale="1">
        <p:scale>
          <a:sx n="110" d="100"/>
          <a:sy n="110" d="100"/>
        </p:scale>
        <p:origin x="178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C788E3-9E09-47FB-B418-DB4418B6DD1F}" type="datetimeFigureOut">
              <a:rPr lang="en-US" smtClean="0"/>
              <a:t>4/8/2021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71939E-A935-4B64-A6E7-69D262BE6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693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007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394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885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329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390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23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740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05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358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635FA5-4BD8-4F0F-BEDD-72EDF8E5446F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250" y="6236056"/>
            <a:ext cx="1885950" cy="621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74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tmp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tmp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tmp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tmp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tmp"/><Relationship Id="rId4" Type="http://schemas.openxmlformats.org/officeDocument/2006/relationships/image" Target="../media/image2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tmp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tmp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tmp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tmp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tmp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tmp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tmp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tmp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tmp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tmp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tmp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tmp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tmp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tmp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tmp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9.tmp"/><Relationship Id="rId2" Type="http://schemas.openxmlformats.org/officeDocument/2006/relationships/image" Target="../media/image58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tmp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tmp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tm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ggplot2.tidyverse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39D1582-E277-44EE-9251-F82C93B8B0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64398" y="1"/>
            <a:ext cx="1879601" cy="762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2990850"/>
          </a:xfrm>
        </p:spPr>
        <p:txBody>
          <a:bodyPr>
            <a:normAutofit/>
          </a:bodyPr>
          <a:lstStyle/>
          <a:p>
            <a:r>
              <a:rPr lang="en-US" dirty="0"/>
              <a:t>R Short Course Part 2</a:t>
            </a:r>
            <a:br>
              <a:rPr lang="en-US"/>
            </a:br>
            <a:r>
              <a:rPr lang="en-US"/>
              <a:t>Topic 8: </a:t>
            </a:r>
            <a:r>
              <a:rPr lang="en-US" dirty="0"/>
              <a:t>Graphics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3622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Chao Xu, PhD</a:t>
            </a:r>
          </a:p>
          <a:p>
            <a:r>
              <a:rPr lang="en-US" sz="2600" dirty="0">
                <a:solidFill>
                  <a:schemeClr val="tx1"/>
                </a:solidFill>
              </a:rPr>
              <a:t>Department of Biostatistics and Epidemiology</a:t>
            </a:r>
          </a:p>
          <a:p>
            <a:r>
              <a:rPr lang="en-US" sz="2600" dirty="0">
                <a:solidFill>
                  <a:schemeClr val="tx1"/>
                </a:solidFill>
              </a:rPr>
              <a:t>Hudson College of Public Health, OUHSC</a:t>
            </a:r>
          </a:p>
          <a:p>
            <a:fld id="{DB93146C-A73F-4905-A5BA-69D2CE91E46F}" type="datetime4">
              <a:rPr lang="en-US" sz="2600" smtClean="0">
                <a:solidFill>
                  <a:schemeClr val="tx1"/>
                </a:solidFill>
              </a:rPr>
              <a:t>April 8, 2021</a:t>
            </a:fld>
            <a:endParaRPr lang="en-US" sz="2600" dirty="0">
              <a:solidFill>
                <a:schemeClr val="tx1"/>
              </a:solidFill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6E099A4-AEE2-464B-8455-AF18553BC30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23072"/>
            <a:ext cx="3733800" cy="534928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17158842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E92483F-A9F7-46AB-A2C1-6AD98475B44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878" y="3091584"/>
            <a:ext cx="3652644" cy="3647209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B7493CED-1511-490F-BD39-07D084562B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2216044"/>
            <a:ext cx="4503278" cy="542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97577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98E4C67-9F95-4DBD-B6F4-5ECC8375470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878" y="3074266"/>
            <a:ext cx="3652644" cy="36472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F2FB88A-9CCC-4C64-98DB-CA29C9C1039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205870"/>
            <a:ext cx="4778429" cy="53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81326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12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2C57271-26AF-4ADB-A749-D2D606408D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6878" y="3063380"/>
            <a:ext cx="3652644" cy="364720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B58029A-9DBA-40EC-B3D3-E60F0FA72E9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67791"/>
            <a:ext cx="4630996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2756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B0DEA8F-4860-4658-804C-49261CD9B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38700" y="3247067"/>
            <a:ext cx="3428999" cy="34238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1F54D16-C4BB-47A9-A24F-74A242D597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86327"/>
            <a:ext cx="5078930" cy="10385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3100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BB103CA-110F-4E48-9D04-BCBF329038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8819" y="3048001"/>
            <a:ext cx="2666205" cy="26622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340F08-0154-4546-B37B-0F85B559366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00" y="2066476"/>
            <a:ext cx="4343400" cy="544285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B9CB696-DCB7-428C-B1DD-C299DC5F042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68976" y="3048000"/>
            <a:ext cx="2666206" cy="2662238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4D95B08C-DE18-4900-A4C5-6DD46F5289C9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2066477"/>
            <a:ext cx="3787308" cy="5442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3882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43518B0-6FDA-4439-B0A1-5B40F2E7A8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0050" y="3267891"/>
            <a:ext cx="3595459" cy="359010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15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4A55DC0-4A8D-46CC-B30E-26E3760DFDE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328" y="2077520"/>
            <a:ext cx="6083451" cy="781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2223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81735CE2-C7C1-4261-AE19-5B5D5CDACC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3080855"/>
            <a:ext cx="3646046" cy="364062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16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CC879F3-B665-42CE-8359-D308A542974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01323"/>
            <a:ext cx="5992434" cy="979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0557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1A93423-8CD6-4D81-BAD5-50F892B33A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3031785"/>
            <a:ext cx="3679291" cy="3673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17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816F5F3-8854-4D2A-ABB6-2E7D43EB860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9977" y="2133600"/>
            <a:ext cx="5713223" cy="91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863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1A31AA1-3F35-4350-9B9A-4230A4A0490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96331" y="3029607"/>
            <a:ext cx="3679291" cy="367381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18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46CEA64-D1F4-4103-8AA8-523EC3E1B61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6014"/>
          <a:stretch/>
        </p:blipFill>
        <p:spPr>
          <a:xfrm>
            <a:off x="762000" y="1981200"/>
            <a:ext cx="4805114" cy="786902"/>
          </a:xfrm>
          <a:prstGeom prst="rect">
            <a:avLst/>
          </a:prstGeom>
        </p:spPr>
      </p:pic>
      <p:pic>
        <p:nvPicPr>
          <p:cNvPr id="1026" name="Picture 2" descr="RColorBrewer palettes">
            <a:extLst>
              <a:ext uri="{FF2B5EF4-FFF2-40B4-BE49-F238E27FC236}">
                <a16:creationId xmlns:a16="http://schemas.microsoft.com/office/drawing/2014/main" id="{38CD180A-9A0F-4FCF-83EA-5EBA7C0A8E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97609"/>
            <a:ext cx="2801983" cy="35095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52145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D7A5553F-C695-41F0-BAB5-84E8A6EAFD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510" y="3047660"/>
            <a:ext cx="3679290" cy="36738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19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F8286CD-F763-467D-B2E5-F2845A8251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732" y="2106332"/>
            <a:ext cx="8719732" cy="880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37191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rmAutofit/>
          </a:bodyPr>
          <a:lstStyle/>
          <a:p>
            <a:r>
              <a:rPr lang="en-US" dirty="0"/>
              <a:t>Mathematical annotation</a:t>
            </a:r>
          </a:p>
          <a:p>
            <a:r>
              <a:rPr lang="en-US" dirty="0" err="1"/>
              <a:t>ggplot</a:t>
            </a:r>
            <a:endParaRPr lang="en-US" dirty="0"/>
          </a:p>
          <a:p>
            <a:r>
              <a:rPr lang="en-US" dirty="0"/>
              <a:t>Graph export</a:t>
            </a:r>
          </a:p>
          <a:p>
            <a:r>
              <a:rPr lang="en-US" dirty="0"/>
              <a:t>Graph quality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030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20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126F315-647B-4D58-A9AB-1333FB6EF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67136" y="3056727"/>
            <a:ext cx="3642945" cy="36375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C51AE20D-161B-402B-BE79-24A5F162B1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995" y="2058318"/>
            <a:ext cx="8708294" cy="876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7918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21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1C717C0-7703-4241-9373-A0BB22C651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07687" y="3068075"/>
            <a:ext cx="3642946" cy="363752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43FE37B-3D3A-44C1-BDDC-570A99ADC2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468" y="2109120"/>
            <a:ext cx="7983064" cy="752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82536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B9C9A1A-66BB-4A3B-BB39-EB62DF7AB9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2541" y="3044293"/>
            <a:ext cx="3604259" cy="35988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22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E4CF60-89A5-43C3-A11A-A68B8CC4773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52" y="2068647"/>
            <a:ext cx="8211696" cy="914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068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556765A-9AE7-4E2F-8B2A-356096EBD5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6800" y="3106703"/>
            <a:ext cx="3604260" cy="359889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Basic usage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23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B491B64-832B-441D-B99A-627AFC81122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6"/>
          <a:stretch/>
        </p:blipFill>
        <p:spPr>
          <a:xfrm>
            <a:off x="573932" y="1929068"/>
            <a:ext cx="8314059" cy="107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327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924E61BD-9CF6-4505-982B-1D2191F204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901092"/>
            <a:ext cx="3941992" cy="39361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Boxplot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24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D07968-33AD-45DA-80C9-1EA7385CAB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49854"/>
            <a:ext cx="5943518" cy="53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9073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AFC4B11-CCC7-4E5E-BE34-5CC084B518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05400" y="2921874"/>
            <a:ext cx="3941992" cy="39361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Boxplot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E052672-0463-4B7D-B080-C9D766B6152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60634"/>
            <a:ext cx="5202871" cy="4667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60841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92A90F3-D37C-4EB9-A929-7742BCF689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08" y="2921874"/>
            <a:ext cx="3941992" cy="39361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Boxplot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26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80BDA6C-4958-4D85-A5FC-DD3BAB15DE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94512"/>
            <a:ext cx="7018769" cy="4715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35800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5CCB37F0-2DE2-4136-BEA6-BAE69EDC83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5808" y="2921874"/>
            <a:ext cx="3941992" cy="393612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Boxplot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27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8F7B421-8210-4318-B1A2-A4617DDED0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013" y="2151698"/>
            <a:ext cx="6409625" cy="633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56409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82C5130-5AD3-4365-A3FE-2C030387DF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57400"/>
            <a:ext cx="6039693" cy="1524213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9938CD8-3F65-44C7-822A-7D2AC7827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8200" y="3035969"/>
            <a:ext cx="4252375" cy="37960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08321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8DE6BB33-055F-4E67-8A46-31B73D9D5D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0" y="3061908"/>
            <a:ext cx="4252376" cy="379609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Multiplot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29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273AC3D-5FDC-4B56-B70E-246617BF868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8394"/>
          <a:stretch/>
        </p:blipFill>
        <p:spPr>
          <a:xfrm>
            <a:off x="838200" y="2147508"/>
            <a:ext cx="5486400" cy="331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99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Using quote()/expression()</a:t>
            </a:r>
            <a:endParaRPr lang="en-US" dirty="0">
              <a:ea typeface="Cambria Math" panose="02040503050406030204" pitchFamily="18" charset="0"/>
            </a:endParaRPr>
          </a:p>
          <a:p>
            <a:pPr lvl="1"/>
            <a:r>
              <a:rPr lang="en-US" dirty="0">
                <a:ea typeface="Cambria Math" panose="02040503050406030204" pitchFamily="18" charset="0"/>
              </a:rPr>
              <a:t>Mathematical expression/formula/symbol</a:t>
            </a:r>
          </a:p>
          <a:p>
            <a:pPr lvl="1"/>
            <a:r>
              <a:rPr lang="en-US" dirty="0">
                <a:ea typeface="Cambria Math" panose="02040503050406030204" pitchFamily="18" charset="0"/>
              </a:rPr>
              <a:t>help(</a:t>
            </a:r>
            <a:r>
              <a:rPr lang="en-US" dirty="0" err="1">
                <a:ea typeface="Cambria Math" panose="02040503050406030204" pitchFamily="18" charset="0"/>
              </a:rPr>
              <a:t>plotmath</a:t>
            </a:r>
            <a:r>
              <a:rPr lang="en-US" dirty="0">
                <a:ea typeface="Cambria Math" panose="02040503050406030204" pitchFamily="18" charset="0"/>
              </a:rPr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A64B2F-D681-4274-B083-9270983E5A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394364"/>
            <a:ext cx="9144000" cy="28220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647366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Graph export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Screenshot</a:t>
            </a:r>
          </a:p>
          <a:p>
            <a:r>
              <a:rPr lang="en-US" dirty="0"/>
              <a:t>PDF files</a:t>
            </a:r>
          </a:p>
          <a:p>
            <a:r>
              <a:rPr lang="en-US" dirty="0"/>
              <a:t>PNG or jpeg formats</a:t>
            </a:r>
          </a:p>
          <a:p>
            <a:r>
              <a:rPr lang="en-US" dirty="0"/>
              <a:t>Using Copy/Save as function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10497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Graph export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PDF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31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8E84E6-A046-48DD-8B13-CCC33E4F3E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883" y="2238381"/>
            <a:ext cx="4479717" cy="4131824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995CD1F-7B3B-4E34-98B7-7BF7F713672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196816"/>
            <a:ext cx="3570506" cy="1857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9801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Graph export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PNG files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32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99703-606F-4B22-929C-D83A65CA688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0171" y="1936310"/>
            <a:ext cx="4571429" cy="4571429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18072886-6FBC-4874-AAE9-72D8CE627A9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209800"/>
            <a:ext cx="310243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608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Graph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Figure size</a:t>
            </a:r>
          </a:p>
          <a:p>
            <a:pPr lvl="1"/>
            <a:r>
              <a:rPr lang="en-US" dirty="0"/>
              <a:t>Windows(height=4, width=6)</a:t>
            </a:r>
          </a:p>
          <a:p>
            <a:pPr lvl="1"/>
            <a:r>
              <a:rPr lang="en-US" dirty="0"/>
              <a:t>pdf(“figure.pdf”, height=4, width=6)</a:t>
            </a:r>
          </a:p>
          <a:p>
            <a:pPr lvl="1"/>
            <a:r>
              <a:rPr lang="en-US" dirty="0"/>
              <a:t>……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35131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28DA0105-CA60-4B2D-94D6-FFE373F2C6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50377" y="2698743"/>
            <a:ext cx="3657607" cy="365760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D44F7E-8DAE-4025-A336-EE77161B593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0593" y="2698743"/>
            <a:ext cx="3657607" cy="365760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Graph quality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Pixels per inch (PPI)</a:t>
            </a:r>
          </a:p>
          <a:p>
            <a:pPr lvl="1"/>
            <a:r>
              <a:rPr lang="en-US" dirty="0" err="1"/>
              <a:t>png</a:t>
            </a:r>
            <a:r>
              <a:rPr lang="en-US" dirty="0"/>
              <a:t>(“figure.pdf”, height=4, width=4, units=‘in’, res=300)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34</a:t>
            </a:fld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970EF9-E0DA-4AA2-8164-32228A80153F}"/>
              </a:ext>
            </a:extLst>
          </p:cNvPr>
          <p:cNvSpPr txBox="1"/>
          <p:nvPr/>
        </p:nvSpPr>
        <p:spPr>
          <a:xfrm>
            <a:off x="2514600" y="6180466"/>
            <a:ext cx="977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Res=100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80B1A27-357E-474C-BAF1-698EC6FC42B1}"/>
              </a:ext>
            </a:extLst>
          </p:cNvPr>
          <p:cNvSpPr txBox="1"/>
          <p:nvPr/>
        </p:nvSpPr>
        <p:spPr>
          <a:xfrm>
            <a:off x="6172207" y="6179241"/>
            <a:ext cx="9773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Res=300</a:t>
            </a:r>
          </a:p>
        </p:txBody>
      </p:sp>
    </p:spTree>
    <p:extLst>
      <p:ext uri="{BB962C8B-B14F-4D97-AF65-F5344CB8AC3E}">
        <p14:creationId xmlns:p14="http://schemas.microsoft.com/office/powerpoint/2010/main" val="2191799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F7D8BC7-714F-4CB9-BCED-BBF72CA065D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01537" y="2895600"/>
            <a:ext cx="3866263" cy="386051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Using quote()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4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E299303-6D3E-4E34-B911-AFB86FC9C59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61"/>
          <a:stretch/>
        </p:blipFill>
        <p:spPr>
          <a:xfrm>
            <a:off x="838201" y="2131003"/>
            <a:ext cx="4876799" cy="11520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7789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F4E3790C-EE70-490A-97AA-F65278A71B5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072242"/>
            <a:ext cx="5248509" cy="135675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F533989-5363-4732-8495-902AE07A06E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248"/>
          <a:stretch/>
        </p:blipFill>
        <p:spPr>
          <a:xfrm>
            <a:off x="5181600" y="3124200"/>
            <a:ext cx="3772921" cy="345656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Using expression()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9701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BE75014-6E13-41D4-A900-40B787856C4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1981200"/>
            <a:ext cx="4572000" cy="98496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CF453C0-211E-40D9-9C9D-3666107029B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9463"/>
          <a:stretch/>
        </p:blipFill>
        <p:spPr>
          <a:xfrm>
            <a:off x="4572000" y="2761818"/>
            <a:ext cx="4377831" cy="395763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Annotate plot area using polygon()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354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01577C7D-6A8D-4666-A301-C4514026967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463"/>
          <a:stretch/>
        </p:blipFill>
        <p:spPr>
          <a:xfrm>
            <a:off x="5045873" y="2966164"/>
            <a:ext cx="4091200" cy="36985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Annotate plot area using polygon()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4E9810D-675A-4161-9B11-5ACCDFBF9CD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9550" y="1985888"/>
            <a:ext cx="4186323" cy="1443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923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6B8CE02E-D7F0-4BA3-957B-5CE13122E81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9644" r="3261"/>
          <a:stretch/>
        </p:blipFill>
        <p:spPr>
          <a:xfrm>
            <a:off x="4772461" y="3106764"/>
            <a:ext cx="4226066" cy="361471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>
                <a:solidFill>
                  <a:srgbClr val="A32638"/>
                </a:solidFill>
              </a:rPr>
              <a:t>Mathematical annotation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Final product</a:t>
            </a:r>
            <a:endParaRPr lang="en-US" dirty="0">
              <a:ea typeface="Cambria Math" panose="020405030504060302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983DD9B-0D5D-49FB-9B0C-07AE0F1AD9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2054054"/>
            <a:ext cx="4876800" cy="1046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9976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/>
          <a:lstStyle/>
          <a:p>
            <a:r>
              <a:rPr lang="en-US" dirty="0" err="1">
                <a:solidFill>
                  <a:srgbClr val="A32638"/>
                </a:solidFill>
              </a:rPr>
              <a:t>ggplot</a:t>
            </a:r>
            <a:endParaRPr lang="en-US" dirty="0">
              <a:solidFill>
                <a:srgbClr val="A32638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7"/>
            <a:ext cx="8229600" cy="4525963"/>
          </a:xfrm>
        </p:spPr>
        <p:txBody>
          <a:bodyPr>
            <a:noAutofit/>
          </a:bodyPr>
          <a:lstStyle/>
          <a:p>
            <a:r>
              <a:rPr lang="en-US" dirty="0"/>
              <a:t>The Grammar of Graphics</a:t>
            </a:r>
          </a:p>
          <a:p>
            <a:r>
              <a:rPr lang="en-US" dirty="0">
                <a:hlinkClick r:id="rId2"/>
              </a:rPr>
              <a:t>https://ggplot2.tidyverse.org/</a:t>
            </a:r>
            <a:r>
              <a:rPr lang="en-US" dirty="0"/>
              <a:t> 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635FA5-4BD8-4F0F-BEDD-72EDF8E5446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8469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2965</TotalTime>
  <Words>270</Words>
  <Application>Microsoft Office PowerPoint</Application>
  <PresentationFormat>On-screen Show (4:3)</PresentationFormat>
  <Paragraphs>119</Paragraphs>
  <Slides>34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8" baseType="lpstr">
      <vt:lpstr>Arial</vt:lpstr>
      <vt:lpstr>Calibri</vt:lpstr>
      <vt:lpstr>Cambria Math</vt:lpstr>
      <vt:lpstr>Office Theme</vt:lpstr>
      <vt:lpstr>R Short Course Part 2 Topic 8: Graphics</vt:lpstr>
      <vt:lpstr>Outline</vt:lpstr>
      <vt:lpstr>Mathematical annotation</vt:lpstr>
      <vt:lpstr>Mathematical annotation</vt:lpstr>
      <vt:lpstr>Mathematical annotation</vt:lpstr>
      <vt:lpstr>Mathematical annotation</vt:lpstr>
      <vt:lpstr>Mathematical annotation</vt:lpstr>
      <vt:lpstr>Mathematical annotation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ggplot</vt:lpstr>
      <vt:lpstr>Graph export</vt:lpstr>
      <vt:lpstr>Graph export</vt:lpstr>
      <vt:lpstr>Graph export</vt:lpstr>
      <vt:lpstr>Graph quality</vt:lpstr>
      <vt:lpstr>Graph quality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Bratzler, Dale W (HSC)</dc:creator>
  <cp:lastModifiedBy>Xu, Chao   (HSC)</cp:lastModifiedBy>
  <cp:revision>298</cp:revision>
  <dcterms:created xsi:type="dcterms:W3CDTF">2011-07-15T15:09:17Z</dcterms:created>
  <dcterms:modified xsi:type="dcterms:W3CDTF">2021-04-08T16:22:58Z</dcterms:modified>
</cp:coreProperties>
</file>