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340" r:id="rId3"/>
    <p:sldId id="354" r:id="rId4"/>
    <p:sldId id="355" r:id="rId5"/>
    <p:sldId id="378" r:id="rId6"/>
    <p:sldId id="379" r:id="rId7"/>
    <p:sldId id="358" r:id="rId8"/>
    <p:sldId id="359" r:id="rId9"/>
    <p:sldId id="380" r:id="rId10"/>
    <p:sldId id="350" r:id="rId11"/>
    <p:sldId id="360" r:id="rId12"/>
    <p:sldId id="348" r:id="rId13"/>
    <p:sldId id="361" r:id="rId14"/>
    <p:sldId id="362" r:id="rId15"/>
    <p:sldId id="365" r:id="rId16"/>
    <p:sldId id="368" r:id="rId17"/>
    <p:sldId id="381" r:id="rId18"/>
    <p:sldId id="38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D6B5"/>
    <a:srgbClr val="A326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65" autoAdjust="0"/>
    <p:restoredTop sz="94660"/>
  </p:normalViewPr>
  <p:slideViewPr>
    <p:cSldViewPr showGuides="1">
      <p:cViewPr varScale="1">
        <p:scale>
          <a:sx n="61" d="100"/>
          <a:sy n="61" d="100"/>
        </p:scale>
        <p:origin x="1579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788E3-9E09-47FB-B418-DB4418B6DD1F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1939E-A935-4B64-A6E7-69D262BE6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69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007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94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885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329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390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423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40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05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358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6236056"/>
            <a:ext cx="1885950" cy="621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741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39D1582-E277-44EE-9251-F82C93B8B0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4398" y="1"/>
            <a:ext cx="1879601" cy="76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2990850"/>
          </a:xfrm>
        </p:spPr>
        <p:txBody>
          <a:bodyPr>
            <a:normAutofit/>
          </a:bodyPr>
          <a:lstStyle/>
          <a:p>
            <a:r>
              <a:rPr lang="en-US" dirty="0"/>
              <a:t>R Short Course Part 2</a:t>
            </a:r>
            <a:br>
              <a:rPr lang="en-US" dirty="0"/>
            </a:br>
            <a:r>
              <a:rPr lang="en-US" dirty="0"/>
              <a:t>Topic 9: Monte Carlo simulation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Sixia Chen, PhD</a:t>
            </a:r>
          </a:p>
          <a:p>
            <a:r>
              <a:rPr lang="en-US" sz="2600" dirty="0">
                <a:solidFill>
                  <a:schemeClr val="tx1"/>
                </a:solidFill>
              </a:rPr>
              <a:t>Department of Biostatistics and Epidemiology</a:t>
            </a:r>
          </a:p>
          <a:p>
            <a:r>
              <a:rPr lang="en-US" sz="2600" dirty="0">
                <a:solidFill>
                  <a:schemeClr val="tx1"/>
                </a:solidFill>
              </a:rPr>
              <a:t>Hudson College of Public Health, OUHSC</a:t>
            </a:r>
          </a:p>
          <a:p>
            <a:r>
              <a:rPr lang="en-US" sz="2600" dirty="0">
                <a:solidFill>
                  <a:schemeClr val="tx1"/>
                </a:solidFill>
              </a:rPr>
              <a:t>April 16, 2021</a:t>
            </a:r>
          </a:p>
        </p:txBody>
      </p:sp>
    </p:spTree>
    <p:extLst>
      <p:ext uri="{BB962C8B-B14F-4D97-AF65-F5344CB8AC3E}">
        <p14:creationId xmlns:p14="http://schemas.microsoft.com/office/powerpoint/2010/main" val="1715884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A32638"/>
                </a:solidFill>
              </a:rPr>
              <a:t>Example 1: One sample problem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Objective: evaluate the statistical property of estimator (sample mean) for estimating population mean </a:t>
                </a:r>
              </a:p>
              <a:p>
                <a:r>
                  <a:rPr lang="en-US" dirty="0"/>
                  <a:t>Parameter: Population mean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Point estimator: sample mean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en-US" dirty="0"/>
              </a:p>
              <a:p>
                <a:r>
                  <a:rPr lang="en-US" dirty="0"/>
                  <a:t>Variance estimator: </a:t>
                </a:r>
              </a:p>
              <a:p>
                <a:r>
                  <a:rPr lang="en-US" dirty="0"/>
                  <a:t>Model distributions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:</a:t>
                </a:r>
              </a:p>
              <a:p>
                <a:pPr lvl="1"/>
                <a:r>
                  <a:rPr lang="en-US" dirty="0"/>
                  <a:t>Normal distribution</a:t>
                </a:r>
              </a:p>
              <a:p>
                <a:pPr lvl="1"/>
                <a:r>
                  <a:rPr lang="en-US" dirty="0"/>
                  <a:t>Chi-square distribution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81" t="-2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578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Simulation setups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7637"/>
                <a:ext cx="8229600" cy="4525963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Generate B=2,000 Monte Carlo samples from the following two models:</a:t>
                </a:r>
              </a:p>
              <a:p>
                <a:pPr lvl="1"/>
                <a:r>
                  <a:rPr lang="en-US" dirty="0"/>
                  <a:t>Normal model: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=1,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Chi-square model with df=2</a:t>
                </a:r>
              </a:p>
              <a:p>
                <a:r>
                  <a:rPr lang="en-US" dirty="0"/>
                  <a:t>Parameters: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/>
                  <a:t> for normal model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dirty="0"/>
                  <a:t> for Chi-square model</a:t>
                </a:r>
              </a:p>
              <a:p>
                <a:r>
                  <a:rPr lang="en-US" dirty="0"/>
                  <a:t>Estimator: sample mean</a:t>
                </a:r>
              </a:p>
              <a:p>
                <a:r>
                  <a:rPr lang="en-US" dirty="0"/>
                  <a:t>Variance estimator: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acc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acc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as the sample variance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7637"/>
                <a:ext cx="8229600" cy="4525963"/>
              </a:xfrm>
              <a:blipFill>
                <a:blip r:embed="rId2"/>
                <a:stretch>
                  <a:fillRect l="-1704" t="-2830" r="-519" b="-3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06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A32638"/>
                </a:solidFill>
              </a:rPr>
              <a:t>Evaluation Criteria-Point Estimation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𝐵𝑖𝑎𝑠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den>
                    </m:f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p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acc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den>
                        </m:f>
                        <m:nary>
                          <m:naryPr>
                            <m:chr m:val="∑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m:rPr>
                                <m:brk m:alnAt="23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p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acc>
                                          <m:accPr>
                                            <m:chr m:val="̂"/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𝜃</m:t>
                                            </m:r>
                                          </m:e>
                                        </m:acc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acc>
                                          <m:accPr>
                                            <m:chr m:val="̂"/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𝜃</m:t>
                                            </m:r>
                                          </m:e>
                                        </m:acc>
                                      </m:e>
                                    </m:acc>
                                  </m:e>
                                </m:d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, where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acc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</m:den>
                    </m:f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e>
                    </m:nary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𝑀𝑆𝐸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𝑀𝐶𝐵𝑖𝑎𝑠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𝑀𝐶𝑆𝐸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𝑅𝐵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𝑀𝐶𝐵𝑖𝑎𝑠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𝑅𝑆𝐸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𝑀𝐶𝑆𝐸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𝑅𝑅𝑀𝑆𝐸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𝑀𝑆𝐸</m:t>
                        </m:r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12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49888388-E234-4795-89C8-571B3561B067}"/>
                  </a:ext>
                </a:extLst>
              </p:cNvPr>
              <p:cNvSpPr/>
              <p:nvPr/>
            </p:nvSpPr>
            <p:spPr>
              <a:xfrm>
                <a:off x="4338698" y="3244334"/>
                <a:ext cx="46660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49888388-E234-4795-89C8-571B3561B0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8698" y="3244334"/>
                <a:ext cx="46660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5788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A32638"/>
                </a:solidFill>
              </a:rPr>
              <a:t>Evaluation Criteria-Variance Estimation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7637"/>
                <a:ext cx="8229600" cy="4525963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𝑉𝑅𝐵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nary>
                          <m:naryPr>
                            <m:chr m:val="∑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𝑆𝐸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𝑆𝐸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𝐿𝐵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𝑈𝐵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dirty="0"/>
                  <a:t>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𝐿𝐵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𝑈𝐵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dirty="0"/>
                  <a:t> are the lower bound and upper bound of confidence interval for sample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𝐿𝐵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−1.96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e>
                    </m:rad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1.96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e>
                    </m:rad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p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𝑈𝐵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𝐿𝐵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7637"/>
                <a:ext cx="8229600" cy="4525963"/>
              </a:xfrm>
              <a:blipFill>
                <a:blip r:embed="rId2"/>
                <a:stretch>
                  <a:fillRect l="-1704" t="-809" r="-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288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A32638"/>
                </a:solidFill>
              </a:rPr>
              <a:t>Example 2: Two sample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Parameter: Difference of two population means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Models: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=2,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=1)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=1,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=1)</m:t>
                    </m:r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Monte Carlo size: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=2,000</m:t>
                    </m:r>
                  </m:oMath>
                </a14:m>
                <a:endParaRPr lang="en-US" dirty="0"/>
              </a:p>
              <a:p>
                <a:r>
                  <a:rPr lang="en-US" dirty="0"/>
                  <a:t>Sample sizes: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=200</m:t>
                    </m:r>
                  </m:oMath>
                </a14:m>
                <a:endParaRPr lang="en-US" dirty="0"/>
              </a:p>
              <a:p>
                <a:r>
                  <a:rPr lang="en-US" dirty="0"/>
                  <a:t>Point Estimator: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Variance Estimator: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acc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acc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e>
                    </m:d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𝑝𝑜𝑜𝑙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81" t="-2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081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A32638"/>
                </a:solidFill>
              </a:rPr>
              <a:t>Example 3: Linear regression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Model: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dirty="0"/>
                  <a:t>, where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(0,1)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(0,1)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dirty="0"/>
              </a:p>
              <a:p>
                <a:r>
                  <a:rPr lang="en-US" dirty="0"/>
                  <a:t>Parameter: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Monte Carlo size: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=2,000</m:t>
                    </m:r>
                  </m:oMath>
                </a14:m>
                <a:endParaRPr lang="en-US" dirty="0"/>
              </a:p>
              <a:p>
                <a:r>
                  <a:rPr lang="en-US" dirty="0"/>
                  <a:t>Sample sizes: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=200</m:t>
                    </m:r>
                  </m:oMath>
                </a14:m>
                <a:endParaRPr lang="en-US" dirty="0"/>
              </a:p>
              <a:p>
                <a:r>
                  <a:rPr lang="en-US" dirty="0"/>
                  <a:t>Point Estimator: Least square estimator</a:t>
                </a:r>
              </a:p>
              <a:p>
                <a:r>
                  <a:rPr lang="en-US" dirty="0"/>
                  <a:t>Variance Estimator: Least square variance estimator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617" r="-222" b="-33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5251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A32638"/>
                </a:solidFill>
              </a:rPr>
              <a:t>Example 4: Logistic regression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Model: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 follows Bernoulli distribution with probability function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logit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, where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(0,1)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Parameter: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Monte Carlo size: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=2,000</m:t>
                    </m:r>
                  </m:oMath>
                </a14:m>
                <a:endParaRPr lang="en-US" dirty="0"/>
              </a:p>
              <a:p>
                <a:r>
                  <a:rPr lang="en-US" dirty="0"/>
                  <a:t>Sample sizes: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=200</m:t>
                    </m:r>
                  </m:oMath>
                </a14:m>
                <a:endParaRPr lang="en-US" dirty="0"/>
              </a:p>
              <a:p>
                <a:r>
                  <a:rPr lang="en-US" dirty="0"/>
                  <a:t>Point Estimator: Maximum likelihood estimator</a:t>
                </a:r>
              </a:p>
              <a:p>
                <a:r>
                  <a:rPr lang="en-US" dirty="0"/>
                  <a:t>Variance Estimators: </a:t>
                </a:r>
              </a:p>
              <a:p>
                <a:pPr lvl="1"/>
                <a:r>
                  <a:rPr lang="en-US" dirty="0"/>
                  <a:t>Based on MLE and information matrix</a:t>
                </a:r>
              </a:p>
              <a:p>
                <a:pPr lvl="1"/>
                <a:r>
                  <a:rPr lang="en-US" dirty="0"/>
                  <a:t>Bootstrap variance estimator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81" t="-3504" r="-10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5463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A32638"/>
                </a:solidFill>
              </a:rPr>
              <a:t>Bootstrap variance estimator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Suppose we have a random sample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=1,2,…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dirty="0"/>
              </a:p>
              <a:p>
                <a:r>
                  <a:rPr lang="en-US" dirty="0"/>
                  <a:t>Objective: inference for parameter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Estimator based on sample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Bootstrap sample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: a simple random sample with replacement from original sample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US" dirty="0"/>
              </a:p>
              <a:p>
                <a:r>
                  <a:rPr lang="en-US" dirty="0"/>
                  <a:t>Estimator based on bootstrap sample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617" r="-22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056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A32638"/>
                </a:solidFill>
              </a:rPr>
              <a:t>Bootstrap variance estimator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Variance estimator: Sample variance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 bootstrap sample estimators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acc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acc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sup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acc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-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acc>
                                            <m:accPr>
                                              <m:chr m:val="̂"/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</m:acc>
                                        </m:e>
                                      </m:acc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p>
                                  <m:r>
                                    <m:rPr>
                                      <m:nor/>
                                    </m:rPr>
                                    <a:rPr lang="en-US" dirty="0"/>
                                    <m:t> 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95% Confidence interval: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−1.96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acc>
                                <m:accPr>
                                  <m:chr m:val="̂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acc>
                                </m:e>
                              </m:d>
                            </m:e>
                          </m:rad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 </m:t>
                          </m:r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1.96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acc>
                                <m:accPr>
                                  <m:chr m:val="̂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acc>
                                </m:e>
                              </m:d>
                            </m:e>
                          </m:rad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770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Simulations from different distributions</a:t>
            </a:r>
          </a:p>
          <a:p>
            <a:r>
              <a:rPr lang="en-US" dirty="0"/>
              <a:t>Monte Carlo simulation setups</a:t>
            </a:r>
          </a:p>
          <a:p>
            <a:r>
              <a:rPr lang="en-US" dirty="0"/>
              <a:t>Monte Carlo simulation examples</a:t>
            </a:r>
          </a:p>
          <a:p>
            <a:pPr lvl="1"/>
            <a:r>
              <a:rPr lang="en-US" dirty="0"/>
              <a:t>One sample problem</a:t>
            </a:r>
          </a:p>
          <a:p>
            <a:pPr lvl="1"/>
            <a:r>
              <a:rPr lang="en-US" dirty="0"/>
              <a:t>Two sample problem</a:t>
            </a:r>
          </a:p>
          <a:p>
            <a:pPr lvl="1"/>
            <a:r>
              <a:rPr lang="en-US" dirty="0"/>
              <a:t>Linear regression </a:t>
            </a:r>
          </a:p>
          <a:p>
            <a:pPr lvl="1"/>
            <a:r>
              <a:rPr lang="en-US" dirty="0"/>
              <a:t>Logistic regression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415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A32638"/>
                </a:solidFill>
              </a:rPr>
              <a:t>Simulation from some distributions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Normal distribution </a:t>
            </a:r>
          </a:p>
          <a:p>
            <a:pPr lvl="1"/>
            <a:r>
              <a:rPr lang="en-US" dirty="0" err="1"/>
              <a:t>rnorm</a:t>
            </a:r>
            <a:r>
              <a:rPr lang="en-US" dirty="0"/>
              <a:t>(n, mean = 0, </a:t>
            </a:r>
            <a:r>
              <a:rPr lang="en-US" dirty="0" err="1"/>
              <a:t>sd</a:t>
            </a:r>
            <a:r>
              <a:rPr lang="en-US" dirty="0"/>
              <a:t> = 1)</a:t>
            </a:r>
          </a:p>
          <a:p>
            <a:pPr lvl="1"/>
            <a:r>
              <a:rPr lang="en-US" dirty="0"/>
              <a:t>Example: </a:t>
            </a:r>
            <a:r>
              <a:rPr lang="en-US" dirty="0" err="1"/>
              <a:t>rnorm</a:t>
            </a:r>
            <a:r>
              <a:rPr lang="en-US" dirty="0"/>
              <a:t>(100, mean=1, </a:t>
            </a:r>
            <a:r>
              <a:rPr lang="en-US" dirty="0" err="1"/>
              <a:t>sd</a:t>
            </a:r>
            <a:r>
              <a:rPr lang="en-US" dirty="0"/>
              <a:t>=2)</a:t>
            </a:r>
          </a:p>
          <a:p>
            <a:r>
              <a:rPr lang="en-US" dirty="0"/>
              <a:t>Chi-square distribution</a:t>
            </a:r>
          </a:p>
          <a:p>
            <a:pPr lvl="1"/>
            <a:r>
              <a:rPr lang="pt-BR" dirty="0"/>
              <a:t>rchisq(n, df, ncp = 0)</a:t>
            </a:r>
          </a:p>
          <a:p>
            <a:pPr lvl="1"/>
            <a:r>
              <a:rPr lang="pt-BR" dirty="0"/>
              <a:t>Example: rchisq(100, df=2) </a:t>
            </a:r>
          </a:p>
          <a:p>
            <a:r>
              <a:rPr lang="en-US" dirty="0"/>
              <a:t>Exponential distribution</a:t>
            </a:r>
          </a:p>
          <a:p>
            <a:pPr lvl="1"/>
            <a:r>
              <a:rPr lang="en-US" dirty="0" err="1"/>
              <a:t>rexp</a:t>
            </a:r>
            <a:r>
              <a:rPr lang="en-US" dirty="0"/>
              <a:t>(n, rate = 1) </a:t>
            </a:r>
          </a:p>
          <a:p>
            <a:pPr lvl="1"/>
            <a:r>
              <a:rPr lang="en-US" dirty="0"/>
              <a:t>Example: </a:t>
            </a:r>
            <a:r>
              <a:rPr lang="en-US" dirty="0" err="1"/>
              <a:t>rexp</a:t>
            </a:r>
            <a:r>
              <a:rPr lang="en-US" dirty="0"/>
              <a:t>(100, 2)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435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A32638"/>
                </a:solidFill>
              </a:rPr>
              <a:t>Simulation from some distributions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 distribution</a:t>
            </a:r>
          </a:p>
          <a:p>
            <a:pPr lvl="1"/>
            <a:r>
              <a:rPr lang="en-US" dirty="0"/>
              <a:t>rt(n, df, </a:t>
            </a:r>
            <a:r>
              <a:rPr lang="en-US" dirty="0" err="1"/>
              <a:t>ncp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Example: rt(10,df=2) </a:t>
            </a:r>
          </a:p>
          <a:p>
            <a:r>
              <a:rPr lang="en-US" dirty="0"/>
              <a:t>Uniform distribution</a:t>
            </a:r>
          </a:p>
          <a:p>
            <a:pPr lvl="1"/>
            <a:r>
              <a:rPr lang="da-DK" dirty="0"/>
              <a:t>runif(n, min = 0, max = 1) </a:t>
            </a:r>
          </a:p>
          <a:p>
            <a:pPr lvl="1"/>
            <a:r>
              <a:rPr lang="en-US" dirty="0"/>
              <a:t>Example: </a:t>
            </a:r>
            <a:r>
              <a:rPr lang="en-US" dirty="0" err="1"/>
              <a:t>runif</a:t>
            </a:r>
            <a:r>
              <a:rPr lang="en-US" dirty="0"/>
              <a:t>(10, min=1, max=2)</a:t>
            </a:r>
          </a:p>
          <a:p>
            <a:r>
              <a:rPr lang="en-US" dirty="0"/>
              <a:t>Gamma distribution</a:t>
            </a:r>
          </a:p>
          <a:p>
            <a:pPr lvl="1"/>
            <a:r>
              <a:rPr lang="en-US" dirty="0" err="1"/>
              <a:t>rgamma</a:t>
            </a:r>
            <a:r>
              <a:rPr lang="en-US" dirty="0"/>
              <a:t>(n, shape, rate = 1, scale = 1/rate) </a:t>
            </a:r>
          </a:p>
          <a:p>
            <a:pPr lvl="1"/>
            <a:r>
              <a:rPr lang="en-US" dirty="0"/>
              <a:t>Example: </a:t>
            </a:r>
            <a:r>
              <a:rPr lang="en-US" dirty="0" err="1"/>
              <a:t>rgamma</a:t>
            </a:r>
            <a:r>
              <a:rPr lang="en-US" dirty="0"/>
              <a:t>(20, shape=1, rate=2)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312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A32638"/>
                </a:solidFill>
              </a:rPr>
              <a:t>Simulation from some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Bernoulli distribution</a:t>
            </a:r>
          </a:p>
          <a:p>
            <a:pPr lvl="1"/>
            <a:r>
              <a:rPr lang="en-US" dirty="0"/>
              <a:t>Install R package ‘</a:t>
            </a:r>
            <a:r>
              <a:rPr lang="en-US" dirty="0" err="1"/>
              <a:t>Rlab</a:t>
            </a:r>
            <a:r>
              <a:rPr lang="en-US" dirty="0"/>
              <a:t>’</a:t>
            </a:r>
          </a:p>
          <a:p>
            <a:pPr lvl="1"/>
            <a:r>
              <a:rPr lang="en-US" dirty="0" err="1"/>
              <a:t>rbern</a:t>
            </a:r>
            <a:r>
              <a:rPr lang="en-US" dirty="0"/>
              <a:t>(</a:t>
            </a:r>
            <a:r>
              <a:rPr lang="en-US" dirty="0" err="1"/>
              <a:t>n,prob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Example: </a:t>
            </a:r>
            <a:r>
              <a:rPr lang="en-US" dirty="0" err="1"/>
              <a:t>rbern</a:t>
            </a:r>
            <a:r>
              <a:rPr lang="en-US" dirty="0"/>
              <a:t>(10, 0.5)</a:t>
            </a:r>
          </a:p>
          <a:p>
            <a:r>
              <a:rPr lang="en-US" dirty="0"/>
              <a:t>Binomial distribution</a:t>
            </a:r>
          </a:p>
          <a:p>
            <a:pPr lvl="1"/>
            <a:r>
              <a:rPr lang="en-US" dirty="0" err="1"/>
              <a:t>rbinom</a:t>
            </a:r>
            <a:r>
              <a:rPr lang="en-US" dirty="0"/>
              <a:t>(n, size, prob)</a:t>
            </a:r>
          </a:p>
          <a:p>
            <a:pPr lvl="1"/>
            <a:r>
              <a:rPr lang="en-US" dirty="0"/>
              <a:t>Example: </a:t>
            </a:r>
            <a:r>
              <a:rPr lang="en-US" dirty="0" err="1"/>
              <a:t>rbinom</a:t>
            </a:r>
            <a:r>
              <a:rPr lang="en-US" dirty="0"/>
              <a:t>(10, 2, prob=0.5)</a:t>
            </a:r>
          </a:p>
          <a:p>
            <a:r>
              <a:rPr lang="en-US" dirty="0"/>
              <a:t>Poisson distribution</a:t>
            </a:r>
          </a:p>
          <a:p>
            <a:pPr lvl="1"/>
            <a:r>
              <a:rPr lang="en-US" dirty="0" err="1"/>
              <a:t>rpois</a:t>
            </a:r>
            <a:r>
              <a:rPr lang="en-US" dirty="0"/>
              <a:t>(n, lambda)</a:t>
            </a:r>
          </a:p>
          <a:p>
            <a:pPr lvl="1"/>
            <a:r>
              <a:rPr lang="en-US" dirty="0"/>
              <a:t>Example: </a:t>
            </a:r>
            <a:r>
              <a:rPr lang="en-US" dirty="0" err="1"/>
              <a:t>rpois</a:t>
            </a:r>
            <a:r>
              <a:rPr lang="en-US" dirty="0"/>
              <a:t>(20, 1)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70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A32638"/>
                </a:solidFill>
              </a:rPr>
              <a:t>Simulation from some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Multivariate normal distribution</a:t>
            </a:r>
          </a:p>
          <a:p>
            <a:pPr lvl="1"/>
            <a:r>
              <a:rPr lang="en-US" dirty="0"/>
              <a:t>Install R package ‘MASS’</a:t>
            </a:r>
            <a:endParaRPr lang="de-DE" dirty="0"/>
          </a:p>
          <a:p>
            <a:pPr lvl="1"/>
            <a:r>
              <a:rPr lang="de-DE" dirty="0"/>
              <a:t>mvrnorm(n , mu, Sigma)</a:t>
            </a:r>
          </a:p>
          <a:p>
            <a:pPr lvl="1"/>
            <a:r>
              <a:rPr lang="en-US" dirty="0"/>
              <a:t>Example: </a:t>
            </a:r>
            <a:r>
              <a:rPr lang="de-DE" dirty="0"/>
              <a:t>mvrnorm(n=10, mu=c(1,2), Sigma=matrix(c(1,0,0,1),2,2))</a:t>
            </a:r>
          </a:p>
          <a:p>
            <a:r>
              <a:rPr lang="de-DE" dirty="0"/>
              <a:t>Simple random samples:</a:t>
            </a:r>
          </a:p>
          <a:p>
            <a:pPr lvl="1"/>
            <a:r>
              <a:rPr lang="de-DE" dirty="0"/>
              <a:t>Without replacement: sample(1:10, 2, replace = FALSE)</a:t>
            </a:r>
          </a:p>
          <a:p>
            <a:pPr lvl="1"/>
            <a:r>
              <a:rPr lang="de-DE" dirty="0"/>
              <a:t>With replacement: sample(1:10, 5, replace = TRUE)</a:t>
            </a:r>
          </a:p>
          <a:p>
            <a:pPr lvl="1"/>
            <a:endParaRPr lang="de-DE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993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A32638"/>
                </a:solidFill>
              </a:rPr>
              <a:t>Monte Carlo simulation setups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Population parameter of interest</a:t>
            </a:r>
          </a:p>
          <a:p>
            <a:pPr lvl="1"/>
            <a:r>
              <a:rPr lang="en-US" dirty="0"/>
              <a:t>Population mean</a:t>
            </a:r>
          </a:p>
          <a:p>
            <a:pPr lvl="1"/>
            <a:r>
              <a:rPr lang="en-US" dirty="0"/>
              <a:t>Population regression coefficient</a:t>
            </a:r>
          </a:p>
          <a:p>
            <a:pPr lvl="1"/>
            <a:r>
              <a:rPr lang="en-US" dirty="0"/>
              <a:t>Population percentiles</a:t>
            </a:r>
          </a:p>
          <a:p>
            <a:pPr lvl="1"/>
            <a:r>
              <a:rPr lang="en-US" dirty="0"/>
              <a:t>Population variance</a:t>
            </a:r>
          </a:p>
          <a:p>
            <a:r>
              <a:rPr lang="en-US" dirty="0"/>
              <a:t>Statistical model setups</a:t>
            </a:r>
          </a:p>
          <a:p>
            <a:pPr lvl="1"/>
            <a:r>
              <a:rPr lang="en-US" dirty="0"/>
              <a:t>Generate Monte Carlo samples</a:t>
            </a:r>
          </a:p>
          <a:p>
            <a:pPr lvl="1"/>
            <a:r>
              <a:rPr lang="en-US" dirty="0"/>
              <a:t>For each sample, provide estimates</a:t>
            </a:r>
          </a:p>
          <a:p>
            <a:r>
              <a:rPr lang="en-US" dirty="0"/>
              <a:t>Evaluation criteria</a:t>
            </a:r>
          </a:p>
          <a:p>
            <a:pPr lvl="1"/>
            <a:r>
              <a:rPr lang="en-US" dirty="0"/>
              <a:t>Point estimation: Monte Carlo Bias, Standard error, Variance, Mean Squared Error, relative Bias,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50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A32638"/>
                </a:solidFill>
              </a:rPr>
              <a:t>Evaluation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Point estimation</a:t>
            </a:r>
          </a:p>
          <a:p>
            <a:pPr lvl="1"/>
            <a:r>
              <a:rPr lang="en-US" dirty="0"/>
              <a:t>Monte Carlo (MC) Bias (Bias)</a:t>
            </a:r>
          </a:p>
          <a:p>
            <a:pPr lvl="1"/>
            <a:r>
              <a:rPr lang="en-US" dirty="0"/>
              <a:t>MC Standard error (SE)</a:t>
            </a:r>
          </a:p>
          <a:p>
            <a:pPr lvl="1"/>
            <a:r>
              <a:rPr lang="en-US" dirty="0"/>
              <a:t>MC Mean Squared Error (MSE)</a:t>
            </a:r>
          </a:p>
          <a:p>
            <a:pPr lvl="1"/>
            <a:r>
              <a:rPr lang="en-US" dirty="0"/>
              <a:t>MC relative Bias (RB)</a:t>
            </a:r>
          </a:p>
          <a:p>
            <a:pPr lvl="1"/>
            <a:r>
              <a:rPr lang="en-US" dirty="0"/>
              <a:t>MC relative Standard error (RSE)</a:t>
            </a:r>
          </a:p>
          <a:p>
            <a:pPr lvl="1"/>
            <a:r>
              <a:rPr lang="en-US" dirty="0"/>
              <a:t>MC relative root Mean Squared Error (RRMSE)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594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A32638"/>
                </a:solidFill>
              </a:rPr>
              <a:t>Evaluation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Variance estimation</a:t>
            </a:r>
          </a:p>
          <a:p>
            <a:pPr lvl="1"/>
            <a:r>
              <a:rPr lang="en-US" dirty="0"/>
              <a:t>MC relative Bias (VRB)</a:t>
            </a:r>
          </a:p>
          <a:p>
            <a:pPr lvl="1"/>
            <a:r>
              <a:rPr lang="en-US" dirty="0"/>
              <a:t>MC Coverage rate (CR)</a:t>
            </a:r>
          </a:p>
          <a:p>
            <a:pPr lvl="1"/>
            <a:r>
              <a:rPr lang="en-US" dirty="0"/>
              <a:t>MC Average length (AL)</a:t>
            </a:r>
          </a:p>
          <a:p>
            <a:pPr marL="457200" lvl="1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735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11205</TotalTime>
  <Words>999</Words>
  <Application>Microsoft Office PowerPoint</Application>
  <PresentationFormat>On-screen Show (4:3)</PresentationFormat>
  <Paragraphs>157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Cambria Math</vt:lpstr>
      <vt:lpstr>Office Theme</vt:lpstr>
      <vt:lpstr>R Short Course Part 2 Topic 9: Monte Carlo simulation</vt:lpstr>
      <vt:lpstr>Outline</vt:lpstr>
      <vt:lpstr>Simulation from some distributions</vt:lpstr>
      <vt:lpstr>Simulation from some distributions</vt:lpstr>
      <vt:lpstr>Simulation from some distributions</vt:lpstr>
      <vt:lpstr>Simulation from some distributions</vt:lpstr>
      <vt:lpstr>Monte Carlo simulation setups</vt:lpstr>
      <vt:lpstr>Evaluation Criteria</vt:lpstr>
      <vt:lpstr>Evaluation Criteria</vt:lpstr>
      <vt:lpstr>Example 1: One sample problem </vt:lpstr>
      <vt:lpstr>Simulation setups</vt:lpstr>
      <vt:lpstr>Evaluation Criteria-Point Estimation</vt:lpstr>
      <vt:lpstr>Evaluation Criteria-Variance Estimation</vt:lpstr>
      <vt:lpstr>Example 2: Two sample problem</vt:lpstr>
      <vt:lpstr>Example 3: Linear regression </vt:lpstr>
      <vt:lpstr>Example 4: Logistic regression</vt:lpstr>
      <vt:lpstr>Bootstrap variance estimator</vt:lpstr>
      <vt:lpstr>Bootstrap variance estimator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Bratzler, Dale W (HSC)</dc:creator>
  <cp:lastModifiedBy>Chen, Sixia   (HSC)</cp:lastModifiedBy>
  <cp:revision>393</cp:revision>
  <dcterms:created xsi:type="dcterms:W3CDTF">2011-07-15T15:09:17Z</dcterms:created>
  <dcterms:modified xsi:type="dcterms:W3CDTF">2021-04-05T19:07:21Z</dcterms:modified>
</cp:coreProperties>
</file>