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72" r:id="rId12"/>
    <p:sldId id="267" r:id="rId13"/>
    <p:sldId id="270" r:id="rId14"/>
    <p:sldId id="269" r:id="rId15"/>
    <p:sldId id="268" r:id="rId16"/>
    <p:sldId id="271" r:id="rId17"/>
    <p:sldId id="273" r:id="rId18"/>
    <p:sldId id="274" r:id="rId19"/>
    <p:sldId id="275" r:id="rId20"/>
    <p:sldId id="276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243" d="100"/>
          <a:sy n="243" d="100"/>
        </p:scale>
        <p:origin x="47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1997-033F-A928-0F38-4A94FA8EE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16D4D-17FB-2BC7-5671-6A0809808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32FE-D517-1263-8449-183963D0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A4569-5F50-E7CD-7A01-97F8F1C7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BFEB-6434-7071-5F78-9637AF3A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E67A-269D-69B2-26BA-012A07DB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9734-B8A8-DCE4-589B-5014BF322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C3A87-E49F-F28A-1E85-4D719EE8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28A4-0C5D-752C-A370-CD42A2FF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1D04D-FD99-833D-D29E-C3CF37DF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C3DC0-A57F-8936-3F15-6E1141B7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A809C-9EE0-F56A-FFBA-98D6FC301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7171-341F-1DC3-BC4C-A5F2A318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44CB-B168-92FF-32BF-4B73FCF0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DD78-A371-498C-3CA5-D257B64C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20D1-A795-7CA4-580C-50D8BD21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FD08C-0711-C064-3F40-BB50C3591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8B05-E1D3-F5AE-832C-958842E6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74A1B-25C0-A384-7937-EF6A06A3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375E-F76F-A5D1-617F-E09B5D6A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D815-DB84-8E03-CEB7-DE051ABF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8C04-6023-B9BB-B757-24F510B0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DC4-6107-68BD-C511-CC91F673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E871-9604-2417-13C8-534C7E69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60335-8DCE-8006-F1A6-97C34685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4CBD-90F5-4B9F-8130-6B738CD9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529A8-6FA4-19F0-ED2B-94AECE31F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821B3-73FB-38A8-962B-80749257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51AA1-BE9F-D14F-E095-E1D6F4E5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C27DD-2E5C-2DD5-BEFE-94C5706C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18060-5EBA-B951-5DEE-147FCB51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2A1C-2711-0AB4-9F73-1BC50C05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516B-2DAF-9A12-27CF-505EB8C7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D0218-0C3C-F777-3E09-9FA74FE5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DFB1F-C367-EC37-1B32-85C673B94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A811D-1C3D-D42A-45DD-C69A2F5E9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81CA4-375A-2EC3-3728-88458EE5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C32F4-73AD-80D4-1D10-CECF1513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8759E-53CE-F853-03A7-639B6E56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5C81-0637-810D-D5AC-9BED63DF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91283-6EEE-0452-291F-61DBDBC4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1CF76-E34C-12B9-5AB8-F47321A2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04B07-007B-DA0B-9B9C-0C1373D6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9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828D3-07AA-B7B2-7AC7-8A92AB61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D3FC7-06DF-1834-8C0D-12FBAEC5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32291-284E-CD33-A32A-57B50B4A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5AE6-31F6-62E1-80A8-5F03A3E2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4ECA-24B5-F6C8-C455-67CC5277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F4F1B-221F-7D18-99E4-00A66E23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6EF9E-FF77-4EBB-EA39-E5DCD241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7AA8-64F2-7F25-B84B-ED47151E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D9EAB-43D9-E20B-61C9-2AD90A6A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82F3-41FF-6605-3D34-7A494083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94363-C070-65B0-702B-68C3ADE1A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9818-D165-55BB-6203-BF68BB68B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DC2E6-0EB5-D65B-6B85-8E7B44FC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3E0B7-F306-B001-C2D0-35CD4AA1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FF7D0-09A9-F4B7-4E15-D3994152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41EB7-F028-065A-DD35-F59F514C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EF01-ECE3-65B2-4C1F-0449C80F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4834-37E2-A798-28DB-B3DB377EE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B30E8-E840-403A-BD29-0847442B3F0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7A9A-054D-9E87-197A-50D722C88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C2D86-A11D-E5A5-25D7-DF7382355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F06E9-3348-4B5F-B171-69FAB07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3D0-8682-3F5F-E8CB-6E2D41885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CART and Random Forests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80D-4F21-EA32-17F9-025722A26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D. Dvorak, Ph.D.</a:t>
            </a:r>
          </a:p>
          <a:p>
            <a:r>
              <a:rPr lang="en-US" dirty="0"/>
              <a:t>March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2373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1E852-EC20-9397-735B-4086F639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EFAE-99F5-2DA0-4C28-41034636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classifier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D254-DF11-5A64-37EA-C5E6F1070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predictive value (PPV)</a:t>
            </a:r>
          </a:p>
          <a:p>
            <a:pPr lvl="1"/>
            <a:r>
              <a:rPr lang="en-US" dirty="0"/>
              <a:t>Among patients classified as positive, what proportion truly have the characteristic?</a:t>
            </a:r>
          </a:p>
          <a:p>
            <a:r>
              <a:rPr lang="en-US" dirty="0"/>
              <a:t>Negative predictive value (NPV)</a:t>
            </a:r>
          </a:p>
          <a:p>
            <a:pPr lvl="1"/>
            <a:r>
              <a:rPr lang="en-US" dirty="0"/>
              <a:t>Among patients classified as negative, what proportion truly do not have the characteristic?</a:t>
            </a:r>
          </a:p>
          <a:p>
            <a:r>
              <a:rPr lang="en-US" dirty="0"/>
              <a:t>Area under the curve (AUC)</a:t>
            </a:r>
          </a:p>
          <a:p>
            <a:pPr lvl="1"/>
            <a:r>
              <a:rPr lang="en-US" dirty="0"/>
              <a:t>Estimation of area under receiver operating characteristic (ROC) curve</a:t>
            </a:r>
          </a:p>
          <a:p>
            <a:pPr lvl="1"/>
            <a:r>
              <a:rPr lang="en-US" dirty="0"/>
              <a:t>Combines model performance across different testing thresholds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6868-C6F4-2C18-C358-56D685A5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78AE-914D-82CD-ED97-E9A93D67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classifier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FC85-0B60-C5B9-B6C4-0A0E15D7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Dichotomous example: See R code Example 3</a:t>
            </a:r>
          </a:p>
        </p:txBody>
      </p:sp>
    </p:spTree>
    <p:extLst>
      <p:ext uri="{BB962C8B-B14F-4D97-AF65-F5344CB8AC3E}">
        <p14:creationId xmlns:p14="http://schemas.microsoft.com/office/powerpoint/2010/main" val="310539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8A0B-AC95-3409-C2D6-07C22BFC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&amp;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AAFA-D4F8-E92B-F2AB-8A1E1DA1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 partitioning of a dataset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Create series of “splits”</a:t>
            </a:r>
          </a:p>
          <a:p>
            <a:pPr lvl="1"/>
            <a:r>
              <a:rPr lang="en-US" dirty="0"/>
              <a:t>Each split partitions the dataset into two or more subsets</a:t>
            </a:r>
          </a:p>
          <a:p>
            <a:pPr lvl="1"/>
            <a:r>
              <a:rPr lang="en-US" dirty="0"/>
              <a:t>Splitting continues recursively until stopping criterion is reached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DC0F-1097-FD90-EA6B-925D9DD9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4767-F9FD-8988-2DD3-96CE679A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Trees are directed, acyclic connections of nodes</a:t>
            </a:r>
          </a:p>
          <a:p>
            <a:pPr lvl="1"/>
            <a:r>
              <a:rPr lang="en-US" dirty="0"/>
              <a:t>Directed: Path can be formed from ancestors to descendants</a:t>
            </a:r>
          </a:p>
          <a:p>
            <a:pPr lvl="1"/>
            <a:r>
              <a:rPr lang="en-US" dirty="0"/>
              <a:t>Acyclic: Nodes cannot loop back to themselves</a:t>
            </a:r>
          </a:p>
          <a:p>
            <a:r>
              <a:rPr lang="en-US" dirty="0"/>
              <a:t>Node = point in the tree</a:t>
            </a:r>
          </a:p>
          <a:p>
            <a:pPr lvl="1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/>
              <a:t> No ancestors</a:t>
            </a:r>
          </a:p>
          <a:p>
            <a:pPr lvl="1"/>
            <a:r>
              <a:rPr lang="en-US" dirty="0"/>
              <a:t>Split: 2+ descendants (internal node)</a:t>
            </a:r>
          </a:p>
          <a:p>
            <a:pPr lv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Leaf:</a:t>
            </a:r>
            <a:r>
              <a:rPr lang="en-US" dirty="0"/>
              <a:t> No descendants (terminal node)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B7BCDE-38B6-59D3-472C-319811497962}"/>
              </a:ext>
            </a:extLst>
          </p:cNvPr>
          <p:cNvSpPr/>
          <p:nvPr/>
        </p:nvSpPr>
        <p:spPr>
          <a:xfrm>
            <a:off x="7924800" y="160020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557AD4-8258-F465-DB13-633A8FB7BC3C}"/>
              </a:ext>
            </a:extLst>
          </p:cNvPr>
          <p:cNvSpPr/>
          <p:nvPr/>
        </p:nvSpPr>
        <p:spPr>
          <a:xfrm>
            <a:off x="7315200" y="2956695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8186E4-1270-6910-E299-B3D53ECF5CAE}"/>
              </a:ext>
            </a:extLst>
          </p:cNvPr>
          <p:cNvSpPr/>
          <p:nvPr/>
        </p:nvSpPr>
        <p:spPr>
          <a:xfrm>
            <a:off x="8534400" y="2961222"/>
            <a:ext cx="914400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536805-8F7D-CC94-2DAC-7E299935FF87}"/>
              </a:ext>
            </a:extLst>
          </p:cNvPr>
          <p:cNvSpPr/>
          <p:nvPr/>
        </p:nvSpPr>
        <p:spPr>
          <a:xfrm>
            <a:off x="7924800" y="43434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14038E-42D2-4564-01B0-5E43E2D76559}"/>
              </a:ext>
            </a:extLst>
          </p:cNvPr>
          <p:cNvSpPr/>
          <p:nvPr/>
        </p:nvSpPr>
        <p:spPr>
          <a:xfrm>
            <a:off x="9144000" y="43434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05C82E-B8C5-3990-613E-44B192A18720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7772400" y="2380689"/>
            <a:ext cx="286311" cy="576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EA5C94-D9C9-7F6B-27D2-CD2416561726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8705289" y="2380689"/>
            <a:ext cx="286311" cy="580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062D2D-4059-A299-92D2-D15FA748F524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8382000" y="3741711"/>
            <a:ext cx="286311" cy="601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C12E35-2098-8218-2C44-296AC7C8E58E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>
          <a:xfrm>
            <a:off x="9314889" y="3741711"/>
            <a:ext cx="286311" cy="601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3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8FC9A-1FD6-C753-5A2C-E3239A6A5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7BC3-E0E8-18FF-F26F-355E62BC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&amp;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5DCC-28C7-B597-4215-999ED99E7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Can handle many variables</a:t>
            </a:r>
          </a:p>
          <a:p>
            <a:pPr lvl="1"/>
            <a:r>
              <a:rPr lang="en-US" dirty="0"/>
              <a:t>Do not require a prior model specification</a:t>
            </a:r>
          </a:p>
          <a:p>
            <a:pPr lvl="2"/>
            <a:r>
              <a:rPr lang="en-US" dirty="0"/>
              <a:t>Which terms to include?</a:t>
            </a:r>
          </a:p>
          <a:p>
            <a:pPr lvl="2"/>
            <a:r>
              <a:rPr lang="en-US" dirty="0"/>
              <a:t>Interactions?</a:t>
            </a:r>
          </a:p>
          <a:p>
            <a:pPr lvl="1"/>
            <a:r>
              <a:rPr lang="en-US" dirty="0"/>
              <a:t>Can detect non-linear associations</a:t>
            </a:r>
          </a:p>
          <a:p>
            <a:pPr lvl="1"/>
            <a:r>
              <a:rPr lang="en-US" dirty="0"/>
              <a:t>Are directly translatable to clinical workflow</a:t>
            </a:r>
          </a:p>
          <a:p>
            <a:pPr lvl="1"/>
            <a:r>
              <a:rPr lang="en-US" dirty="0"/>
              <a:t>Can generalize to numeric and categorical data</a:t>
            </a:r>
          </a:p>
        </p:txBody>
      </p:sp>
    </p:spTree>
    <p:extLst>
      <p:ext uri="{BB962C8B-B14F-4D97-AF65-F5344CB8AC3E}">
        <p14:creationId xmlns:p14="http://schemas.microsoft.com/office/powerpoint/2010/main" val="186803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61EF-DE3B-E9D9-158A-B7F9F675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&amp;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E21C-0940-1E40-FAEB-B741D049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Can be susceptible to overfitting</a:t>
            </a:r>
          </a:p>
          <a:p>
            <a:pPr lvl="2"/>
            <a:r>
              <a:rPr lang="en-US" dirty="0"/>
              <a:t>“Memorizing” the training data</a:t>
            </a:r>
          </a:p>
          <a:p>
            <a:pPr lvl="1"/>
            <a:r>
              <a:rPr lang="en-US" dirty="0"/>
              <a:t>Are sensitive to variations in the data</a:t>
            </a:r>
          </a:p>
          <a:p>
            <a:pPr lvl="2"/>
            <a:r>
              <a:rPr lang="en-US" dirty="0"/>
              <a:t>Different sequence of splits</a:t>
            </a:r>
          </a:p>
          <a:p>
            <a:pPr lvl="2"/>
            <a:r>
              <a:rPr lang="en-US" dirty="0"/>
              <a:t>Instability</a:t>
            </a:r>
          </a:p>
          <a:p>
            <a:pPr lvl="1"/>
            <a:r>
              <a:rPr lang="en-US" dirty="0"/>
              <a:t>Less effective than linear regression when modeling truly linear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31564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F3C4-E1FD-4E31-D9FC-B1FE5F22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&amp;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4D30-D8ED-614B-394A-5823E593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can be evaluated with the same metric of MSE</a:t>
            </a:r>
          </a:p>
          <a:p>
            <a:r>
              <a:rPr lang="en-US" dirty="0"/>
              <a:t>Example: Sepsis death</a:t>
            </a:r>
          </a:p>
          <a:p>
            <a:pPr lvl="1"/>
            <a:r>
              <a:rPr lang="en-US" dirty="0"/>
              <a:t>Based on an example in Fisher &amp; </a:t>
            </a:r>
            <a:r>
              <a:rPr lang="en-US" dirty="0" err="1"/>
              <a:t>VanBelle</a:t>
            </a:r>
            <a:r>
              <a:rPr lang="en-US" dirty="0"/>
              <a:t> (1993)</a:t>
            </a:r>
          </a:p>
          <a:p>
            <a:pPr lvl="1"/>
            <a:r>
              <a:rPr lang="en-US" dirty="0"/>
              <a:t>Original article: Pine et al. (1983) </a:t>
            </a:r>
          </a:p>
          <a:p>
            <a:pPr lvl="1"/>
            <a:r>
              <a:rPr lang="en-US" dirty="0"/>
              <a:t>Outcome: Death</a:t>
            </a:r>
          </a:p>
          <a:p>
            <a:pPr lvl="1"/>
            <a:r>
              <a:rPr lang="en-US" dirty="0"/>
              <a:t>Predictors: Shock, malnutrition, alcoholism, bowel infarction, age</a:t>
            </a:r>
          </a:p>
          <a:p>
            <a:r>
              <a:rPr lang="en-US" dirty="0"/>
              <a:t>See R code Example 4</a:t>
            </a:r>
          </a:p>
        </p:txBody>
      </p:sp>
    </p:spTree>
    <p:extLst>
      <p:ext uri="{BB962C8B-B14F-4D97-AF65-F5344CB8AC3E}">
        <p14:creationId xmlns:p14="http://schemas.microsoft.com/office/powerpoint/2010/main" val="395738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E988-4835-7506-7B6A-0B133454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E3AD-1541-7027-E343-B07FDCAE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a model on the same dataset used to train it yields an overestimate of real-world performance</a:t>
            </a:r>
          </a:p>
          <a:p>
            <a:r>
              <a:rPr lang="en-US" dirty="0"/>
              <a:t>Idea: Simulate performance on patients with unknown outcome</a:t>
            </a:r>
          </a:p>
          <a:p>
            <a:r>
              <a:rPr lang="en-US" dirty="0"/>
              <a:t>Some methods</a:t>
            </a:r>
          </a:p>
          <a:p>
            <a:pPr lvl="1"/>
            <a:r>
              <a:rPr lang="en-US" dirty="0"/>
              <a:t>Split into testing vs. training set</a:t>
            </a:r>
          </a:p>
          <a:p>
            <a:pPr lvl="1"/>
            <a:r>
              <a:rPr lang="en-US" dirty="0"/>
              <a:t>Multiple splits (k-fold cross-validation)</a:t>
            </a:r>
          </a:p>
          <a:p>
            <a:pPr lvl="1"/>
            <a:r>
              <a:rPr lang="en-US" dirty="0"/>
              <a:t>Leave-one-out cross-validation (LOOCV)</a:t>
            </a:r>
          </a:p>
          <a:p>
            <a:pPr lvl="2"/>
            <a:r>
              <a:rPr lang="en-US" dirty="0"/>
              <a:t>For each observation, fit model on all others, then predict the withheld outcome</a:t>
            </a:r>
          </a:p>
          <a:p>
            <a:r>
              <a:rPr lang="en-US" dirty="0"/>
              <a:t>See R code Example 5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63BD-46E0-EAE7-2EF8-1ACC010C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0705-8B2A-2138-3769-5E0A52B3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Heath, </a:t>
            </a:r>
            <a:r>
              <a:rPr lang="en-US" dirty="0" err="1"/>
              <a:t>Kasif</a:t>
            </a:r>
            <a:r>
              <a:rPr lang="en-US" dirty="0"/>
              <a:t>, &amp; Salzberg (1993)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Grow a large number of trees</a:t>
            </a:r>
          </a:p>
          <a:p>
            <a:pPr lvl="1"/>
            <a:r>
              <a:rPr lang="en-US" dirty="0"/>
              <a:t>Classify or predict each observation by each tree</a:t>
            </a:r>
          </a:p>
          <a:p>
            <a:pPr lvl="1"/>
            <a:r>
              <a:rPr lang="en-US" dirty="0"/>
              <a:t>Final prediction is a combination of each tree’s outcome</a:t>
            </a:r>
          </a:p>
          <a:p>
            <a:pPr lvl="2"/>
            <a:r>
              <a:rPr lang="en-US" dirty="0"/>
              <a:t>Categorical: Majority vote</a:t>
            </a:r>
          </a:p>
          <a:p>
            <a:pPr lvl="2"/>
            <a:r>
              <a:rPr lang="en-US" dirty="0"/>
              <a:t>Numeric: Mean / median</a:t>
            </a:r>
          </a:p>
          <a:p>
            <a:pPr lvl="1"/>
            <a:r>
              <a:rPr lang="en-US" dirty="0"/>
              <a:t>Examine “out-of-bag” error (predictions on observations not part of subsampled training sets)</a:t>
            </a:r>
          </a:p>
          <a:p>
            <a:pPr lvl="2"/>
            <a:r>
              <a:rPr lang="en-US" dirty="0"/>
              <a:t>Converges to cross-validation as iterations increase </a:t>
            </a:r>
          </a:p>
          <a:p>
            <a:r>
              <a:rPr lang="en-US" dirty="0"/>
              <a:t>Bagging introduced by </a:t>
            </a:r>
            <a:r>
              <a:rPr lang="en-US" dirty="0" err="1"/>
              <a:t>Breiman</a:t>
            </a:r>
            <a:r>
              <a:rPr lang="en-US" dirty="0"/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236247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EC17-4DF4-4269-7BDB-C97FDC2E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CDB8-508F-D5BC-69A8-FC6B3693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Addresses overfitting</a:t>
            </a:r>
          </a:p>
          <a:p>
            <a:pPr lvl="1"/>
            <a:r>
              <a:rPr lang="en-US" dirty="0"/>
              <a:t>Improves accuracy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Difficult to interpret or visualize (e.g., flowchart)</a:t>
            </a:r>
          </a:p>
          <a:p>
            <a:pPr lvl="1"/>
            <a:r>
              <a:rPr lang="en-US" dirty="0"/>
              <a:t>Computational requirements</a:t>
            </a:r>
          </a:p>
          <a:p>
            <a:r>
              <a:rPr lang="en-US" dirty="0"/>
              <a:t>See R code Example 6</a:t>
            </a:r>
          </a:p>
        </p:txBody>
      </p:sp>
    </p:spTree>
    <p:extLst>
      <p:ext uri="{BB962C8B-B14F-4D97-AF65-F5344CB8AC3E}">
        <p14:creationId xmlns:p14="http://schemas.microsoft.com/office/powerpoint/2010/main" val="353304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B3CF-D99A-D053-FBFD-80C0D512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320C5-218E-4A10-B1E1-33A2D62D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decision trees</a:t>
            </a:r>
          </a:p>
          <a:p>
            <a:r>
              <a:rPr lang="en-US" dirty="0"/>
              <a:t>Supervised learning &amp; performance metrics</a:t>
            </a:r>
          </a:p>
          <a:p>
            <a:r>
              <a:rPr lang="en-US" dirty="0"/>
              <a:t>Classification and regression trees</a:t>
            </a:r>
          </a:p>
          <a:p>
            <a:r>
              <a:rPr lang="en-US" dirty="0"/>
              <a:t>Validation methods</a:t>
            </a:r>
          </a:p>
          <a:p>
            <a:r>
              <a:rPr lang="en-US" dirty="0"/>
              <a:t>Random forests</a:t>
            </a:r>
          </a:p>
        </p:txBody>
      </p:sp>
    </p:spTree>
    <p:extLst>
      <p:ext uri="{BB962C8B-B14F-4D97-AF65-F5344CB8AC3E}">
        <p14:creationId xmlns:p14="http://schemas.microsoft.com/office/powerpoint/2010/main" val="114783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064C-4CC1-0FF5-33A2-A122F848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037E-E30C-19F3-B7F2-7476F5AA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the example script uses repeated code to assess classifier performance. Write a function to create an organized output data frame given a prediction data frame and the variable names for the true and predicted values.</a:t>
            </a:r>
          </a:p>
          <a:p>
            <a:r>
              <a:rPr lang="en-US" dirty="0"/>
              <a:t>Extend the random forest example to accommodate various methods of cross-validation</a:t>
            </a:r>
          </a:p>
          <a:p>
            <a:pPr lvl="1"/>
            <a:r>
              <a:rPr lang="en-US" dirty="0"/>
              <a:t>Single split</a:t>
            </a:r>
          </a:p>
          <a:p>
            <a:pPr lvl="1"/>
            <a:r>
              <a:rPr lang="en-US" dirty="0"/>
              <a:t>K-fold</a:t>
            </a:r>
          </a:p>
          <a:p>
            <a:pPr lvl="1"/>
            <a:r>
              <a:rPr lang="en-US" dirty="0"/>
              <a:t>LOOCV</a:t>
            </a:r>
          </a:p>
        </p:txBody>
      </p:sp>
    </p:spTree>
    <p:extLst>
      <p:ext uri="{BB962C8B-B14F-4D97-AF65-F5344CB8AC3E}">
        <p14:creationId xmlns:p14="http://schemas.microsoft.com/office/powerpoint/2010/main" val="86356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69E5-12A6-969D-EDFF-C9AFED40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E857-7E47-8D2E-ABB1-C669C21A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Breiman</a:t>
            </a:r>
            <a:r>
              <a:rPr lang="en-US" dirty="0"/>
              <a:t> L. (2001). Random Forests. </a:t>
            </a:r>
            <a:r>
              <a:rPr lang="en-US" i="1" dirty="0"/>
              <a:t>Machine Learning,</a:t>
            </a:r>
            <a:r>
              <a:rPr lang="en-US" dirty="0"/>
              <a:t> 45(1), 5-32.</a:t>
            </a:r>
          </a:p>
          <a:p>
            <a:r>
              <a:rPr lang="en-US" dirty="0"/>
              <a:t>Green L, Mehr DR. (1997). What alters physicians’ decisions to admit to the coronary care unit? </a:t>
            </a:r>
            <a:r>
              <a:rPr lang="en-US" i="1" dirty="0"/>
              <a:t>J Fam </a:t>
            </a:r>
            <a:r>
              <a:rPr lang="en-US" i="1" dirty="0" err="1"/>
              <a:t>Pract</a:t>
            </a:r>
            <a:r>
              <a:rPr lang="en-US" dirty="0"/>
              <a:t>, 45(3), 219-226.</a:t>
            </a:r>
          </a:p>
          <a:p>
            <a:r>
              <a:rPr lang="en-US" dirty="0"/>
              <a:t>Pine RW, Wertz MJ, Lennard ES, Dellinger EP, Carrico CJ, Minshew BH (1983). Determinants of Organ Malfunction Or Death in Patients with Intra-Abdominal Sepsis:– A Discriminant-Analysis. </a:t>
            </a:r>
            <a:r>
              <a:rPr lang="en-US" i="1" dirty="0"/>
              <a:t>Archives of Surgery</a:t>
            </a:r>
            <a:r>
              <a:rPr lang="en-US" dirty="0"/>
              <a:t>, 118, 242-249.</a:t>
            </a:r>
          </a:p>
          <a:p>
            <a:r>
              <a:rPr lang="en-US" dirty="0"/>
              <a:t>Heath D, </a:t>
            </a:r>
            <a:r>
              <a:rPr lang="en-US" dirty="0" err="1"/>
              <a:t>Kasif</a:t>
            </a:r>
            <a:r>
              <a:rPr lang="en-US" dirty="0"/>
              <a:t> S, Salzberg S. (1993). k-DT: A multi-tree learning method. </a:t>
            </a:r>
            <a:r>
              <a:rPr lang="en-US" i="1" dirty="0"/>
              <a:t>Proceedings of the Second Intl. Workshop on </a:t>
            </a:r>
            <a:r>
              <a:rPr lang="en-US" i="1" dirty="0" err="1"/>
              <a:t>Multistrategy</a:t>
            </a:r>
            <a:r>
              <a:rPr lang="en-US" i="1" dirty="0"/>
              <a:t> Learning</a:t>
            </a:r>
            <a:r>
              <a:rPr lang="en-US" dirty="0"/>
              <a:t>, 138-149.</a:t>
            </a:r>
          </a:p>
        </p:txBody>
      </p:sp>
    </p:spTree>
    <p:extLst>
      <p:ext uri="{BB962C8B-B14F-4D97-AF65-F5344CB8AC3E}">
        <p14:creationId xmlns:p14="http://schemas.microsoft.com/office/powerpoint/2010/main" val="183243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9B93-471A-C800-3D02-5D1B0085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B1DF8-7709-1DD8-66C3-2D8C0797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r>
              <a:rPr lang="en-US" dirty="0"/>
              <a:t>Visual algorithm to support decision-making</a:t>
            </a:r>
          </a:p>
          <a:p>
            <a:pPr lvl="1"/>
            <a:r>
              <a:rPr lang="en-US" dirty="0"/>
              <a:t>Screening</a:t>
            </a:r>
          </a:p>
          <a:p>
            <a:pPr lvl="1"/>
            <a:r>
              <a:rPr lang="en-US" dirty="0"/>
              <a:t>Assignment to risk categories</a:t>
            </a:r>
          </a:p>
          <a:p>
            <a:pPr lvl="1"/>
            <a:r>
              <a:rPr lang="en-US" dirty="0"/>
              <a:t>Differential diagnosis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Treatment</a:t>
            </a:r>
          </a:p>
          <a:p>
            <a:r>
              <a:rPr lang="en-US" dirty="0"/>
              <a:t>Tool to identify key </a:t>
            </a:r>
            <a:r>
              <a:rPr lang="en-US" u="sng" dirty="0"/>
              <a:t>decision points</a:t>
            </a:r>
            <a:r>
              <a:rPr lang="en-US" dirty="0"/>
              <a:t> among a large number of factors</a:t>
            </a:r>
          </a:p>
        </p:txBody>
      </p:sp>
      <p:pic>
        <p:nvPicPr>
          <p:cNvPr id="5" name="Picture 4" descr="A flowchart of a patient's health&#10;&#10;AI-generated content may be incorrect.">
            <a:extLst>
              <a:ext uri="{FF2B5EF4-FFF2-40B4-BE49-F238E27FC236}">
                <a16:creationId xmlns:a16="http://schemas.microsoft.com/office/drawing/2014/main" id="{F687696D-33F8-6DF5-C2A0-4F4069F22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87" y="3429000"/>
            <a:ext cx="2435629" cy="297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80CCC-0E0F-A61A-BC0C-C8BE8A91754E}"/>
              </a:ext>
            </a:extLst>
          </p:cNvPr>
          <p:cNvSpPr txBox="1">
            <a:spLocks/>
          </p:cNvSpPr>
          <p:nvPr/>
        </p:nvSpPr>
        <p:spPr>
          <a:xfrm>
            <a:off x="6248402" y="1825625"/>
            <a:ext cx="5105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(Green &amp; Mehr,1997)</a:t>
            </a:r>
          </a:p>
          <a:p>
            <a:pPr lvl="1"/>
            <a:r>
              <a:rPr lang="en-US" dirty="0"/>
              <a:t>Decision tree for ER physicians evaluating patients for acute ischemic heart disease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D5144A-13B0-C991-EE04-353CA5A6E0AE}"/>
              </a:ext>
            </a:extLst>
          </p:cNvPr>
          <p:cNvSpPr txBox="1">
            <a:spLocks/>
          </p:cNvSpPr>
          <p:nvPr/>
        </p:nvSpPr>
        <p:spPr>
          <a:xfrm>
            <a:off x="6243782" y="6400800"/>
            <a:ext cx="5105400" cy="381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5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8B13-3C31-225C-7815-0FE5258A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A4EC0-2396-FE88-5663-C2643BEEE1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Key unstated assumption of decision trees</a:t>
                </a:r>
              </a:p>
              <a:p>
                <a:pPr lvl="1"/>
                <a:r>
                  <a:rPr lang="en-US" dirty="0"/>
                  <a:t>Given </a:t>
                </a:r>
                <a:r>
                  <a:rPr lang="en-US" b="1" dirty="0"/>
                  <a:t>known</a:t>
                </a:r>
                <a:r>
                  <a:rPr lang="en-US" dirty="0"/>
                  <a:t> information, we can predict </a:t>
                </a:r>
                <a:r>
                  <a:rPr lang="en-US" b="1" dirty="0"/>
                  <a:t>unknown</a:t>
                </a:r>
                <a:r>
                  <a:rPr lang="en-US" dirty="0"/>
                  <a:t> information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A physician gathers a patient’s baseline factors (history, signs, symptoms)</a:t>
                </a:r>
              </a:p>
              <a:p>
                <a:pPr lvl="2"/>
                <a:r>
                  <a:rPr lang="en-US" dirty="0"/>
                  <a:t>These are useful for predicting an outcome (diagnosis, prognosis, treatment)</a:t>
                </a:r>
              </a:p>
              <a:p>
                <a:r>
                  <a:rPr lang="en-US" dirty="0"/>
                  <a:t>When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 </a:t>
                </a:r>
                <a:r>
                  <a:rPr lang="en-US" b="1" dirty="0"/>
                  <a:t>useful</a:t>
                </a:r>
                <a:r>
                  <a:rPr lang="en-US" dirty="0"/>
                  <a:t> predictor?</a:t>
                </a:r>
              </a:p>
              <a:p>
                <a:pPr lvl="1"/>
                <a:r>
                  <a:rPr lang="en-US" dirty="0"/>
                  <a:t>Our prediction is </a:t>
                </a:r>
                <a:r>
                  <a:rPr lang="en-US" b="1" dirty="0"/>
                  <a:t>better</a:t>
                </a:r>
                <a:r>
                  <a:rPr lang="en-US" dirty="0"/>
                  <a:t> when we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Our prediction is </a:t>
                </a:r>
                <a:r>
                  <a:rPr lang="en-US" b="1" dirty="0"/>
                  <a:t>worse</a:t>
                </a:r>
                <a:r>
                  <a:rPr lang="en-US" dirty="0"/>
                  <a:t> when we do not know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measure the </a:t>
                </a:r>
                <a:r>
                  <a:rPr lang="en-US" b="1" dirty="0"/>
                  <a:t>goodness</a:t>
                </a:r>
                <a:r>
                  <a:rPr lang="en-US" dirty="0"/>
                  <a:t> of …</a:t>
                </a:r>
              </a:p>
              <a:p>
                <a:pPr lvl="1"/>
                <a:r>
                  <a:rPr lang="en-US" dirty="0"/>
                  <a:t>A predict</a:t>
                </a:r>
                <a:r>
                  <a:rPr lang="en-US" u="sng" dirty="0"/>
                  <a:t>ion</a:t>
                </a:r>
                <a:r>
                  <a:rPr lang="en-US" dirty="0"/>
                  <a:t> (single result)?</a:t>
                </a:r>
              </a:p>
              <a:p>
                <a:pPr lvl="1"/>
                <a:r>
                  <a:rPr lang="en-US" dirty="0"/>
                  <a:t>A predict</a:t>
                </a:r>
                <a:r>
                  <a:rPr lang="en-US" u="sng" dirty="0"/>
                  <a:t>or</a:t>
                </a:r>
                <a:r>
                  <a:rPr lang="en-US" dirty="0"/>
                  <a:t> (algorithm)?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A4EC0-2396-FE88-5663-C2643BEEE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09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107B-DB0D-41D6-F528-FB938719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Leo Tolstoy were a statistician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F4DE-F4B8-F446-4B8D-CBE73ED3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r>
              <a:rPr lang="en-US" dirty="0"/>
              <a:t>“All correct predictions are alike; each incorrect prediction is incorrect in its own way.”</a:t>
            </a:r>
          </a:p>
          <a:p>
            <a:pPr lvl="1"/>
            <a:r>
              <a:rPr lang="en-US" dirty="0"/>
              <a:t>Adapted from </a:t>
            </a:r>
            <a:r>
              <a:rPr lang="en-US" i="1" dirty="0"/>
              <a:t>Anna Karenina </a:t>
            </a:r>
            <a:r>
              <a:rPr lang="en-US" dirty="0"/>
              <a:t>(1878)</a:t>
            </a:r>
          </a:p>
          <a:p>
            <a:r>
              <a:rPr lang="en-US" dirty="0"/>
              <a:t>Incorrectness = </a:t>
            </a:r>
            <a:r>
              <a:rPr lang="en-US" u="sng" dirty="0"/>
              <a:t>error</a:t>
            </a:r>
          </a:p>
          <a:p>
            <a:pPr lvl="1"/>
            <a:r>
              <a:rPr lang="en-US" dirty="0"/>
              <a:t>Direction?</a:t>
            </a:r>
          </a:p>
          <a:p>
            <a:pPr lvl="1"/>
            <a:r>
              <a:rPr lang="en-US" dirty="0"/>
              <a:t>Magnitude?</a:t>
            </a:r>
          </a:p>
          <a:p>
            <a:r>
              <a:rPr lang="en-US" dirty="0"/>
              <a:t>“Goodness” = minimizing error</a:t>
            </a:r>
          </a:p>
        </p:txBody>
      </p:sp>
      <p:pic>
        <p:nvPicPr>
          <p:cNvPr id="5" name="Picture 4" descr="Portrait of Leo Tolstoy">
            <a:extLst>
              <a:ext uri="{FF2B5EF4-FFF2-40B4-BE49-F238E27FC236}">
                <a16:creationId xmlns:a16="http://schemas.microsoft.com/office/drawing/2014/main" id="{D542C78E-7E6C-75FF-D0D1-377AEE31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55" y="1752600"/>
            <a:ext cx="3379145" cy="4424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97747B-4187-C534-13D3-AEA08B6F187A}"/>
              </a:ext>
            </a:extLst>
          </p:cNvPr>
          <p:cNvSpPr/>
          <p:nvPr/>
        </p:nvSpPr>
        <p:spPr>
          <a:xfrm>
            <a:off x="7669855" y="6176963"/>
            <a:ext cx="3379145" cy="3159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Sergei </a:t>
            </a:r>
            <a:r>
              <a:rPr lang="en-US" dirty="0" err="1">
                <a:solidFill>
                  <a:schemeClr val="tx1"/>
                </a:solidFill>
              </a:rPr>
              <a:t>Prokudin-Gorskii</a:t>
            </a:r>
            <a:r>
              <a:rPr lang="en-US" dirty="0">
                <a:solidFill>
                  <a:schemeClr val="tx1"/>
                </a:solidFill>
              </a:rPr>
              <a:t>  (1908)</a:t>
            </a:r>
          </a:p>
        </p:txBody>
      </p:sp>
    </p:spTree>
    <p:extLst>
      <p:ext uri="{BB962C8B-B14F-4D97-AF65-F5344CB8AC3E}">
        <p14:creationId xmlns:p14="http://schemas.microsoft.com/office/powerpoint/2010/main" val="266258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994A-F4A8-6A6F-0B99-F7CB366D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131788-2B94-1E59-BADB-28EB96476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Difference between predicted value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) and true value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Example: Simple linear regression model</a:t>
                </a:r>
              </a:p>
              <a:p>
                <a:pPr lvl="1"/>
                <a:r>
                  <a:rPr lang="en-US" dirty="0"/>
                  <a:t>Given a dataset of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Model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known as the “residual”</a:t>
                </a:r>
                <a:endParaRPr lang="en-US" b="0" dirty="0"/>
              </a:p>
              <a:p>
                <a:pPr lvl="1"/>
                <a:r>
                  <a:rPr lang="en-US" b="0" dirty="0"/>
                  <a:t>Regression equation: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an unbiased predictor, the “mean error” across observations is zero</a:t>
                </a:r>
              </a:p>
              <a:p>
                <a:r>
                  <a:rPr lang="en-US" dirty="0"/>
                  <a:t>Examine </a:t>
                </a:r>
                <a:r>
                  <a:rPr lang="en-US" b="1" dirty="0"/>
                  <a:t>mean squared error</a:t>
                </a:r>
                <a:r>
                  <a:rPr lang="en-US" dirty="0"/>
                  <a:t> (MSE)</a:t>
                </a:r>
              </a:p>
              <a:p>
                <a:pPr lvl="1"/>
                <a:r>
                  <a:rPr lang="en-US" dirty="0"/>
                  <a:t>Common “loss function” in AI/ML</a:t>
                </a:r>
              </a:p>
              <a:p>
                <a:pPr lvl="1"/>
                <a:r>
                  <a:rPr lang="en-US" dirty="0"/>
                  <a:t>See R code Example 1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131788-2B94-1E59-BADB-28EB96476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941" r="-58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7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D936-44BE-EA94-FF7E-58333E08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for categorical outcomes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3530F-7E1B-228B-415D-A9CBA2C84C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“subtract” two categorical values?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as a binary (0/1) variable</a:t>
                </a:r>
              </a:p>
              <a:p>
                <a:pPr lvl="1"/>
                <a:r>
                  <a:rPr lang="en-US" dirty="0"/>
                  <a:t>Our prediction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) could be an estimated probability of having characteristic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; i.e.,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the error can still be computed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Logistic regression</a:t>
                </a:r>
              </a:p>
              <a:p>
                <a:pPr lvl="1"/>
                <a:r>
                  <a:rPr lang="en-US" dirty="0"/>
                  <a:t>See R code Example 2</a:t>
                </a:r>
              </a:p>
              <a:p>
                <a:r>
                  <a:rPr lang="en-US" dirty="0"/>
                  <a:t>Can generalize to 3+ categories using indicator variables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3530F-7E1B-228B-415D-A9CBA2C84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8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CE3F-CA38-CD49-4837-A6723DC0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639D-0C73-71E4-868C-FE7D51EA3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“Supervised”: Outcomes are known</a:t>
            </a:r>
          </a:p>
          <a:p>
            <a:pPr lvl="1"/>
            <a:r>
              <a:rPr lang="en-US" dirty="0"/>
              <a:t>Numeric values</a:t>
            </a:r>
          </a:p>
          <a:p>
            <a:pPr lvl="1"/>
            <a:r>
              <a:rPr lang="en-US" dirty="0"/>
              <a:t>Categories</a:t>
            </a:r>
          </a:p>
          <a:p>
            <a:pPr lvl="1"/>
            <a:r>
              <a:rPr lang="en-US" dirty="0"/>
              <a:t>Binary outcomes (Yes / No)</a:t>
            </a:r>
          </a:p>
          <a:p>
            <a:r>
              <a:rPr lang="en-US" dirty="0"/>
              <a:t>“Learning”: Determining model parameters</a:t>
            </a:r>
          </a:p>
          <a:p>
            <a:pPr lvl="1"/>
            <a:r>
              <a:rPr lang="en-US" dirty="0"/>
              <a:t>Automated / iterative process</a:t>
            </a:r>
          </a:p>
          <a:p>
            <a:pPr lvl="1"/>
            <a:r>
              <a:rPr lang="en-US" dirty="0"/>
              <a:t>Based on some pre-specified optimization criteria</a:t>
            </a:r>
          </a:p>
          <a:p>
            <a:pPr lvl="2"/>
            <a:r>
              <a:rPr lang="en-US" dirty="0"/>
              <a:t>Minimizing MSE</a:t>
            </a:r>
          </a:p>
          <a:p>
            <a:pPr lvl="2"/>
            <a:r>
              <a:rPr lang="en-US" dirty="0"/>
              <a:t>Minimizing “cost”</a:t>
            </a:r>
          </a:p>
          <a:p>
            <a:pPr lvl="2"/>
            <a:r>
              <a:rPr lang="en-US" dirty="0"/>
              <a:t>Maximizing “benefit”</a:t>
            </a:r>
          </a:p>
        </p:txBody>
      </p:sp>
    </p:spTree>
    <p:extLst>
      <p:ext uri="{BB962C8B-B14F-4D97-AF65-F5344CB8AC3E}">
        <p14:creationId xmlns:p14="http://schemas.microsoft.com/office/powerpoint/2010/main" val="222224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BCF5-C2F6-C00B-A91F-80CD25AE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classifier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E7BF-AC92-517A-3629-5C2072F58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Proportion of patients classified correctly</a:t>
            </a:r>
          </a:p>
          <a:p>
            <a:r>
              <a:rPr lang="en-US" dirty="0"/>
              <a:t>Sensitivity</a:t>
            </a:r>
          </a:p>
          <a:p>
            <a:pPr lvl="1"/>
            <a:r>
              <a:rPr lang="en-US" dirty="0"/>
              <a:t>Among patients with a characteristic, what proportion are correctly classified as positive?</a:t>
            </a:r>
          </a:p>
          <a:p>
            <a:r>
              <a:rPr lang="en-US" dirty="0"/>
              <a:t>Specificity</a:t>
            </a:r>
          </a:p>
          <a:p>
            <a:pPr lvl="1"/>
            <a:r>
              <a:rPr lang="en-US" dirty="0"/>
              <a:t>Among patients without a characteristic, what proportion are correctly classified as negative?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1140</Words>
  <Application>Microsoft Office PowerPoint</Application>
  <PresentationFormat>Widescreen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Office Theme</vt:lpstr>
      <vt:lpstr>Introduction to CART and Random Forests</vt:lpstr>
      <vt:lpstr>Overview</vt:lpstr>
      <vt:lpstr>Clinical decision trees</vt:lpstr>
      <vt:lpstr>Prediction models</vt:lpstr>
      <vt:lpstr>If Leo Tolstoy were a statistician</vt:lpstr>
      <vt:lpstr>Error</vt:lpstr>
      <vt:lpstr>Error for categorical outcomes</vt:lpstr>
      <vt:lpstr>Supervised learning</vt:lpstr>
      <vt:lpstr>Common classifier performance metrics</vt:lpstr>
      <vt:lpstr>Common classifier performance metrics</vt:lpstr>
      <vt:lpstr>Common classifier performance metrics</vt:lpstr>
      <vt:lpstr>Classification &amp; regression trees (CART)</vt:lpstr>
      <vt:lpstr>Tree terminology</vt:lpstr>
      <vt:lpstr>Classification &amp; regression trees (CART)</vt:lpstr>
      <vt:lpstr>Classification &amp; regression trees (CART)</vt:lpstr>
      <vt:lpstr>Classification &amp; regression trees (CART)</vt:lpstr>
      <vt:lpstr>Validation methods</vt:lpstr>
      <vt:lpstr>Random forests</vt:lpstr>
      <vt:lpstr>Random forests</vt:lpstr>
      <vt:lpstr>Exercises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Dvorak, Justin D (HSC)</dc:creator>
  <cp:lastModifiedBy>Dvorak, Justin D (HSC)</cp:lastModifiedBy>
  <cp:revision>50</cp:revision>
  <dcterms:created xsi:type="dcterms:W3CDTF">2025-03-05T13:08:23Z</dcterms:created>
  <dcterms:modified xsi:type="dcterms:W3CDTF">2025-03-05T17:28:01Z</dcterms:modified>
</cp:coreProperties>
</file>