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8"/>
  </p:notesMasterIdLst>
  <p:sldIdLst>
    <p:sldId id="261" r:id="rId5"/>
    <p:sldId id="257" r:id="rId6"/>
    <p:sldId id="264" r:id="rId7"/>
    <p:sldId id="268" r:id="rId8"/>
    <p:sldId id="262" r:id="rId9"/>
    <p:sldId id="263" r:id="rId10"/>
    <p:sldId id="258" r:id="rId11"/>
    <p:sldId id="281" r:id="rId12"/>
    <p:sldId id="266" r:id="rId13"/>
    <p:sldId id="265" r:id="rId14"/>
    <p:sldId id="267" r:id="rId15"/>
    <p:sldId id="269" r:id="rId16"/>
    <p:sldId id="271" r:id="rId17"/>
    <p:sldId id="283" r:id="rId18"/>
    <p:sldId id="280" r:id="rId19"/>
    <p:sldId id="284" r:id="rId20"/>
    <p:sldId id="274" r:id="rId21"/>
    <p:sldId id="279" r:id="rId22"/>
    <p:sldId id="275" r:id="rId23"/>
    <p:sldId id="285" r:id="rId24"/>
    <p:sldId id="286" r:id="rId25"/>
    <p:sldId id="287" r:id="rId26"/>
    <p:sldId id="288" r:id="rId27"/>
    <p:sldId id="294" r:id="rId28"/>
    <p:sldId id="282" r:id="rId29"/>
    <p:sldId id="289" r:id="rId30"/>
    <p:sldId id="290" r:id="rId31"/>
    <p:sldId id="291" r:id="rId32"/>
    <p:sldId id="292" r:id="rId33"/>
    <p:sldId id="293" r:id="rId34"/>
    <p:sldId id="297" r:id="rId35"/>
    <p:sldId id="296" r:id="rId36"/>
    <p:sldId id="29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93" autoAdjust="0"/>
    <p:restoredTop sz="83333" autoAdjust="0"/>
  </p:normalViewPr>
  <p:slideViewPr>
    <p:cSldViewPr snapToGrid="0">
      <p:cViewPr varScale="1">
        <p:scale>
          <a:sx n="93" d="100"/>
          <a:sy n="93" d="100"/>
        </p:scale>
        <p:origin x="9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gdavlyat\Dropbox\OSCTR%20workshops\Did%20exampl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Treatment</c:v>
                </c:pt>
              </c:strCache>
            </c:strRef>
          </c:tx>
          <c:spPr>
            <a:ln w="28575" cap="rnd">
              <a:solidFill>
                <a:srgbClr val="0070C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Sheet1!$B$2:$C$2</c:f>
              <c:numCache>
                <c:formatCode>General</c:formatCode>
                <c:ptCount val="2"/>
                <c:pt idx="0">
                  <c:v>32</c:v>
                </c:pt>
                <c:pt idx="1">
                  <c:v>40</c:v>
                </c:pt>
              </c:numCache>
            </c:numRef>
          </c:val>
          <c:smooth val="0"/>
          <c:extLst>
            <c:ext xmlns:c16="http://schemas.microsoft.com/office/drawing/2014/chart" uri="{C3380CC4-5D6E-409C-BE32-E72D297353CC}">
              <c16:uniqueId val="{00000000-A51E-4B80-B9B7-B8C17DDD0450}"/>
            </c:ext>
          </c:extLst>
        </c:ser>
        <c:ser>
          <c:idx val="1"/>
          <c:order val="1"/>
          <c:tx>
            <c:strRef>
              <c:f>Sheet1!$A$3</c:f>
              <c:strCache>
                <c:ptCount val="1"/>
                <c:pt idx="0">
                  <c:v>Counterfactual</c:v>
                </c:pt>
              </c:strCache>
            </c:strRef>
          </c:tx>
          <c:spPr>
            <a:ln w="28575" cap="rnd">
              <a:solidFill>
                <a:srgbClr val="92D050"/>
              </a:solidFill>
              <a:prstDash val="sysDash"/>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Sheet1!$B$3:$C$3</c:f>
              <c:numCache>
                <c:formatCode>General</c:formatCode>
                <c:ptCount val="2"/>
                <c:pt idx="0">
                  <c:v>32</c:v>
                </c:pt>
                <c:pt idx="1">
                  <c:v>37</c:v>
                </c:pt>
              </c:numCache>
            </c:numRef>
          </c:val>
          <c:smooth val="0"/>
          <c:extLst>
            <c:ext xmlns:c16="http://schemas.microsoft.com/office/drawing/2014/chart" uri="{C3380CC4-5D6E-409C-BE32-E72D297353CC}">
              <c16:uniqueId val="{00000001-A51E-4B80-B9B7-B8C17DDD0450}"/>
            </c:ext>
          </c:extLst>
        </c:ser>
        <c:ser>
          <c:idx val="2"/>
          <c:order val="2"/>
          <c:tx>
            <c:strRef>
              <c:f>Sheet1!$A$4</c:f>
              <c:strCache>
                <c:ptCount val="1"/>
                <c:pt idx="0">
                  <c:v>Control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Sheet1!$B$4:$C$4</c:f>
              <c:numCache>
                <c:formatCode>General</c:formatCode>
                <c:ptCount val="2"/>
                <c:pt idx="0">
                  <c:v>25</c:v>
                </c:pt>
                <c:pt idx="1">
                  <c:v>30</c:v>
                </c:pt>
              </c:numCache>
            </c:numRef>
          </c:val>
          <c:smooth val="0"/>
          <c:extLst>
            <c:ext xmlns:c16="http://schemas.microsoft.com/office/drawing/2014/chart" uri="{C3380CC4-5D6E-409C-BE32-E72D297353CC}">
              <c16:uniqueId val="{00000002-A51E-4B80-B9B7-B8C17DDD0450}"/>
            </c:ext>
          </c:extLst>
        </c:ser>
        <c:dLbls>
          <c:showLegendKey val="0"/>
          <c:showVal val="0"/>
          <c:showCatName val="0"/>
          <c:showSerName val="0"/>
          <c:showPercent val="0"/>
          <c:showBubbleSize val="0"/>
        </c:dLbls>
        <c:smooth val="0"/>
        <c:axId val="1898310448"/>
        <c:axId val="1898310928"/>
      </c:lineChart>
      <c:catAx>
        <c:axId val="189831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98310928"/>
        <c:crosses val="autoZero"/>
        <c:auto val="1"/>
        <c:lblAlgn val="ctr"/>
        <c:lblOffset val="100"/>
        <c:noMultiLvlLbl val="0"/>
      </c:catAx>
      <c:valAx>
        <c:axId val="1898310928"/>
        <c:scaling>
          <c:orientation val="minMax"/>
          <c:min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98310448"/>
        <c:crosses val="autoZero"/>
        <c:crossBetween val="between"/>
      </c:valAx>
      <c:spPr>
        <a:noFill/>
        <a:ln>
          <a:noFill/>
        </a:ln>
        <a:effectLst/>
      </c:spPr>
    </c:plotArea>
    <c:legend>
      <c:legendPos val="b"/>
      <c:layout>
        <c:manualLayout>
          <c:xMode val="edge"/>
          <c:yMode val="edge"/>
          <c:x val="7.1386312999265983E-2"/>
          <c:y val="0.9252132714179957"/>
          <c:w val="0.88531048832689274"/>
          <c:h val="5.769271148798708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Treatment</c:v>
                </c:pt>
              </c:strCache>
            </c:strRef>
          </c:tx>
          <c:spPr>
            <a:ln w="28575" cap="rnd">
              <a:solidFill>
                <a:srgbClr val="0070C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Sheet1!$B$2:$C$2</c:f>
              <c:numCache>
                <c:formatCode>General</c:formatCode>
                <c:ptCount val="2"/>
                <c:pt idx="0">
                  <c:v>32</c:v>
                </c:pt>
                <c:pt idx="1">
                  <c:v>40</c:v>
                </c:pt>
              </c:numCache>
            </c:numRef>
          </c:val>
          <c:smooth val="0"/>
          <c:extLst>
            <c:ext xmlns:c16="http://schemas.microsoft.com/office/drawing/2014/chart" uri="{C3380CC4-5D6E-409C-BE32-E72D297353CC}">
              <c16:uniqueId val="{00000000-A51E-4B80-B9B7-B8C17DDD0450}"/>
            </c:ext>
          </c:extLst>
        </c:ser>
        <c:ser>
          <c:idx val="1"/>
          <c:order val="1"/>
          <c:tx>
            <c:strRef>
              <c:f>Sheet1!$A$3</c:f>
              <c:strCache>
                <c:ptCount val="1"/>
                <c:pt idx="0">
                  <c:v>Counterfactual</c:v>
                </c:pt>
              </c:strCache>
            </c:strRef>
          </c:tx>
          <c:spPr>
            <a:ln w="28575" cap="rnd">
              <a:solidFill>
                <a:srgbClr val="92D050"/>
              </a:solidFill>
              <a:prstDash val="sysDash"/>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Sheet1!$B$3:$C$3</c:f>
              <c:numCache>
                <c:formatCode>General</c:formatCode>
                <c:ptCount val="2"/>
                <c:pt idx="0">
                  <c:v>32</c:v>
                </c:pt>
                <c:pt idx="1">
                  <c:v>37</c:v>
                </c:pt>
              </c:numCache>
            </c:numRef>
          </c:val>
          <c:smooth val="0"/>
          <c:extLst>
            <c:ext xmlns:c16="http://schemas.microsoft.com/office/drawing/2014/chart" uri="{C3380CC4-5D6E-409C-BE32-E72D297353CC}">
              <c16:uniqueId val="{00000001-A51E-4B80-B9B7-B8C17DDD0450}"/>
            </c:ext>
          </c:extLst>
        </c:ser>
        <c:ser>
          <c:idx val="2"/>
          <c:order val="2"/>
          <c:tx>
            <c:strRef>
              <c:f>Sheet1!$A$4</c:f>
              <c:strCache>
                <c:ptCount val="1"/>
                <c:pt idx="0">
                  <c:v>Control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c:v>
                </c:pt>
                <c:pt idx="1">
                  <c:v>Post</c:v>
                </c:pt>
              </c:strCache>
            </c:strRef>
          </c:cat>
          <c:val>
            <c:numRef>
              <c:f>Sheet1!$B$4:$C$4</c:f>
              <c:numCache>
                <c:formatCode>General</c:formatCode>
                <c:ptCount val="2"/>
                <c:pt idx="0">
                  <c:v>25</c:v>
                </c:pt>
                <c:pt idx="1">
                  <c:v>30</c:v>
                </c:pt>
              </c:numCache>
            </c:numRef>
          </c:val>
          <c:smooth val="0"/>
          <c:extLst>
            <c:ext xmlns:c16="http://schemas.microsoft.com/office/drawing/2014/chart" uri="{C3380CC4-5D6E-409C-BE32-E72D297353CC}">
              <c16:uniqueId val="{00000002-A51E-4B80-B9B7-B8C17DDD0450}"/>
            </c:ext>
          </c:extLst>
        </c:ser>
        <c:dLbls>
          <c:showLegendKey val="0"/>
          <c:showVal val="0"/>
          <c:showCatName val="0"/>
          <c:showSerName val="0"/>
          <c:showPercent val="0"/>
          <c:showBubbleSize val="0"/>
        </c:dLbls>
        <c:smooth val="0"/>
        <c:axId val="1898310448"/>
        <c:axId val="1898310928"/>
      </c:lineChart>
      <c:catAx>
        <c:axId val="189831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98310928"/>
        <c:crosses val="autoZero"/>
        <c:auto val="1"/>
        <c:lblAlgn val="ctr"/>
        <c:lblOffset val="100"/>
        <c:noMultiLvlLbl val="0"/>
      </c:catAx>
      <c:valAx>
        <c:axId val="1898310928"/>
        <c:scaling>
          <c:orientation val="minMax"/>
          <c:min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98310448"/>
        <c:crosses val="autoZero"/>
        <c:crossBetween val="between"/>
      </c:valAx>
      <c:spPr>
        <a:noFill/>
        <a:ln>
          <a:noFill/>
        </a:ln>
        <a:effectLst/>
      </c:spPr>
    </c:plotArea>
    <c:legend>
      <c:legendPos val="b"/>
      <c:layout>
        <c:manualLayout>
          <c:xMode val="edge"/>
          <c:yMode val="edge"/>
          <c:x val="7.1386312999265983E-2"/>
          <c:y val="0.9252132714179957"/>
          <c:w val="0.88531048832689274"/>
          <c:h val="5.769271148798708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Sheet1!$L$9</c:f>
              <c:strCache>
                <c:ptCount val="1"/>
                <c:pt idx="0">
                  <c:v>Control</c:v>
                </c:pt>
              </c:strCache>
            </c:strRef>
          </c:tx>
          <c:spPr>
            <a:ln w="28575" cap="rnd">
              <a:solidFill>
                <a:schemeClr val="accent1"/>
              </a:solidFill>
              <a:round/>
            </a:ln>
            <a:effectLst/>
          </c:spPr>
          <c:marker>
            <c:symbol val="none"/>
          </c:marker>
          <c:dLbls>
            <c:dLbl>
              <c:idx val="0"/>
              <c:layout>
                <c:manualLayout>
                  <c:x val="-0.1"/>
                  <c:y val="-4.62962962962962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4C-49A5-993D-937508EC7FE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Sheet1!$M$8:$N$8</c:f>
              <c:strCache>
                <c:ptCount val="2"/>
                <c:pt idx="0">
                  <c:v>Pre</c:v>
                </c:pt>
                <c:pt idx="1">
                  <c:v>Post</c:v>
                </c:pt>
              </c:strCache>
            </c:strRef>
          </c:cat>
          <c:val>
            <c:numRef>
              <c:f>Sheet1!$M$9:$N$9</c:f>
              <c:numCache>
                <c:formatCode>General</c:formatCode>
                <c:ptCount val="2"/>
                <c:pt idx="0">
                  <c:v>40.33</c:v>
                </c:pt>
                <c:pt idx="1">
                  <c:v>42.67</c:v>
                </c:pt>
              </c:numCache>
            </c:numRef>
          </c:val>
          <c:smooth val="0"/>
          <c:extLst>
            <c:ext xmlns:c16="http://schemas.microsoft.com/office/drawing/2014/chart" uri="{C3380CC4-5D6E-409C-BE32-E72D297353CC}">
              <c16:uniqueId val="{00000000-541E-4F9C-A1D4-D7DFE20EF819}"/>
            </c:ext>
          </c:extLst>
        </c:ser>
        <c:ser>
          <c:idx val="1"/>
          <c:order val="1"/>
          <c:tx>
            <c:strRef>
              <c:f>Sheet1!$L$10</c:f>
              <c:strCache>
                <c:ptCount val="1"/>
                <c:pt idx="0">
                  <c:v>Treatment</c:v>
                </c:pt>
              </c:strCache>
            </c:strRef>
          </c:tx>
          <c:spPr>
            <a:ln w="28575" cap="rnd">
              <a:solidFill>
                <a:srgbClr val="00B05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2-764C-49A5-993D-937508EC7FE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Sheet1!$M$8:$N$8</c:f>
              <c:strCache>
                <c:ptCount val="2"/>
                <c:pt idx="0">
                  <c:v>Pre</c:v>
                </c:pt>
                <c:pt idx="1">
                  <c:v>Post</c:v>
                </c:pt>
              </c:strCache>
            </c:strRef>
          </c:cat>
          <c:val>
            <c:numRef>
              <c:f>Sheet1!$M$10:$N$10</c:f>
              <c:numCache>
                <c:formatCode>General</c:formatCode>
                <c:ptCount val="2"/>
                <c:pt idx="0">
                  <c:v>43</c:v>
                </c:pt>
                <c:pt idx="1">
                  <c:v>51.5</c:v>
                </c:pt>
              </c:numCache>
            </c:numRef>
          </c:val>
          <c:smooth val="0"/>
          <c:extLst>
            <c:ext xmlns:c16="http://schemas.microsoft.com/office/drawing/2014/chart" uri="{C3380CC4-5D6E-409C-BE32-E72D297353CC}">
              <c16:uniqueId val="{00000001-541E-4F9C-A1D4-D7DFE20EF819}"/>
            </c:ext>
          </c:extLst>
        </c:ser>
        <c:ser>
          <c:idx val="2"/>
          <c:order val="2"/>
          <c:tx>
            <c:strRef>
              <c:f>Sheet1!$L$11</c:f>
              <c:strCache>
                <c:ptCount val="1"/>
                <c:pt idx="0">
                  <c:v>Counterfactual</c:v>
                </c:pt>
              </c:strCache>
            </c:strRef>
          </c:tx>
          <c:spPr>
            <a:ln w="28575" cap="rnd">
              <a:solidFill>
                <a:schemeClr val="bg2">
                  <a:lumMod val="75000"/>
                </a:schemeClr>
              </a:solidFill>
              <a:prstDash val="sysDash"/>
              <a:round/>
            </a:ln>
            <a:effectLst/>
          </c:spPr>
          <c:marker>
            <c:symbol val="none"/>
          </c:marker>
          <c:dLbls>
            <c:dLbl>
              <c:idx val="0"/>
              <c:layout>
                <c:manualLayout>
                  <c:x val="-8.3333333333333356E-2"/>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4C-49A5-993D-937508EC7FE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Sheet1!$M$8:$N$8</c:f>
              <c:strCache>
                <c:ptCount val="2"/>
                <c:pt idx="0">
                  <c:v>Pre</c:v>
                </c:pt>
                <c:pt idx="1">
                  <c:v>Post</c:v>
                </c:pt>
              </c:strCache>
            </c:strRef>
          </c:cat>
          <c:val>
            <c:numRef>
              <c:f>Sheet1!$M$11:$N$11</c:f>
              <c:numCache>
                <c:formatCode>General</c:formatCode>
                <c:ptCount val="2"/>
                <c:pt idx="0">
                  <c:v>43</c:v>
                </c:pt>
                <c:pt idx="1">
                  <c:v>45.34</c:v>
                </c:pt>
              </c:numCache>
            </c:numRef>
          </c:val>
          <c:smooth val="0"/>
          <c:extLst>
            <c:ext xmlns:c16="http://schemas.microsoft.com/office/drawing/2014/chart" uri="{C3380CC4-5D6E-409C-BE32-E72D297353CC}">
              <c16:uniqueId val="{00000002-541E-4F9C-A1D4-D7DFE20EF819}"/>
            </c:ext>
          </c:extLst>
        </c:ser>
        <c:dLbls>
          <c:showLegendKey val="0"/>
          <c:showVal val="0"/>
          <c:showCatName val="0"/>
          <c:showSerName val="0"/>
          <c:showPercent val="0"/>
          <c:showBubbleSize val="0"/>
        </c:dLbls>
        <c:smooth val="0"/>
        <c:axId val="453026816"/>
        <c:axId val="453026336"/>
      </c:lineChart>
      <c:catAx>
        <c:axId val="453026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453026336"/>
        <c:crosses val="autoZero"/>
        <c:auto val="1"/>
        <c:lblAlgn val="ctr"/>
        <c:lblOffset val="100"/>
        <c:noMultiLvlLbl val="0"/>
      </c:catAx>
      <c:valAx>
        <c:axId val="453026336"/>
        <c:scaling>
          <c:orientation val="minMax"/>
          <c:max val="52"/>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026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48B24C-B350-42E7-8D73-FC83933DA15A}"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6CB5FB-C407-4EEA-8FA1-C7E70E4478E2}" type="slidenum">
              <a:rPr lang="en-US" smtClean="0"/>
              <a:t>‹#›</a:t>
            </a:fld>
            <a:endParaRPr lang="en-US"/>
          </a:p>
        </p:txBody>
      </p:sp>
    </p:spTree>
    <p:extLst>
      <p:ext uri="{BB962C8B-B14F-4D97-AF65-F5344CB8AC3E}">
        <p14:creationId xmlns:p14="http://schemas.microsoft.com/office/powerpoint/2010/main" val="312275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1</a:t>
            </a:fld>
            <a:endParaRPr lang="en-US"/>
          </a:p>
        </p:txBody>
      </p:sp>
    </p:spTree>
    <p:extLst>
      <p:ext uri="{BB962C8B-B14F-4D97-AF65-F5344CB8AC3E}">
        <p14:creationId xmlns:p14="http://schemas.microsoft.com/office/powerpoint/2010/main" val="25869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Controls for Time Trends:</a:t>
            </a:r>
            <a:r>
              <a:rPr lang="en-US" dirty="0"/>
              <a:t> The change in the Control group captures trends or external factors that would have affected </a:t>
            </a:r>
            <a:r>
              <a:rPr lang="en-US" i="1" dirty="0"/>
              <a:t>both</a:t>
            </a:r>
            <a:r>
              <a:rPr lang="en-US" dirty="0"/>
              <a:t> groups over time anyway (e.g., economic changes, seasonal effects). Subtracting this isolates the change specific to the treatment group beyond the general trend. </a:t>
            </a:r>
          </a:p>
          <a:p>
            <a:r>
              <a:rPr lang="en-US" b="1" dirty="0"/>
              <a:t>Controls for Stable Group Differences:</a:t>
            </a:r>
            <a:r>
              <a:rPr lang="en-US" dirty="0"/>
              <a:t> By focusing on </a:t>
            </a:r>
            <a:r>
              <a:rPr lang="en-US" i="1" dirty="0"/>
              <a:t>changes</a:t>
            </a:r>
            <a:r>
              <a:rPr lang="en-US" dirty="0"/>
              <a:t> within groups, DiD automatically accounts for pre-existing differences between the Treatment and Control groups that are constant over time (e.g., if the treatment group always had higher outcomes). </a:t>
            </a:r>
          </a:p>
          <a:p>
            <a:r>
              <a:rPr lang="en-US" b="1" dirty="0"/>
              <a:t>Estimating the Counterfactual:</a:t>
            </a:r>
            <a:r>
              <a:rPr lang="en-US" dirty="0"/>
              <a:t> DiD uses the Control group's trend to estimate what </a:t>
            </a:r>
            <a:r>
              <a:rPr lang="en-US" i="1" dirty="0"/>
              <a:t>would have happened</a:t>
            </a:r>
            <a:r>
              <a:rPr lang="en-US" dirty="0"/>
              <a:t> to the Treatment group if they hadn't received the intervention. The DiD estimate is the difference between what actually happened and this estimated counterfactual.</a:t>
            </a:r>
          </a:p>
          <a:p>
            <a:endParaRPr lang="en-US" dirty="0"/>
          </a:p>
          <a:p>
            <a:r>
              <a:rPr lang="en-US" dirty="0"/>
              <a:t>The validity of DiD hinges on the assumption that, </a:t>
            </a:r>
            <a:r>
              <a:rPr lang="en-US" i="1" dirty="0"/>
              <a:t>in the absence of the intervention</a:t>
            </a:r>
            <a:r>
              <a:rPr lang="en-US" dirty="0"/>
              <a:t>, the outcome trend in the Treatment group would have been parallel to the outcome trend in the Control group. </a:t>
            </a:r>
          </a:p>
        </p:txBody>
      </p:sp>
      <p:sp>
        <p:nvSpPr>
          <p:cNvPr id="4" name="Slide Number Placeholder 3"/>
          <p:cNvSpPr>
            <a:spLocks noGrp="1"/>
          </p:cNvSpPr>
          <p:nvPr>
            <p:ph type="sldNum" sz="quarter" idx="5"/>
          </p:nvPr>
        </p:nvSpPr>
        <p:spPr/>
        <p:txBody>
          <a:bodyPr/>
          <a:lstStyle/>
          <a:p>
            <a:fld id="{906CB5FB-C407-4EEA-8FA1-C7E70E4478E2}" type="slidenum">
              <a:rPr lang="en-US" smtClean="0"/>
              <a:t>5</a:t>
            </a:fld>
            <a:endParaRPr lang="en-US"/>
          </a:p>
        </p:txBody>
      </p:sp>
    </p:spTree>
    <p:extLst>
      <p:ext uri="{BB962C8B-B14F-4D97-AF65-F5344CB8AC3E}">
        <p14:creationId xmlns:p14="http://schemas.microsoft.com/office/powerpoint/2010/main" val="177798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b="1" dirty="0"/>
              <a:t>How it Works (The Two Differences):</a:t>
            </a:r>
            <a:endParaRPr lang="en-US" dirty="0"/>
          </a:p>
          <a:p>
            <a:pPr>
              <a:buFont typeface="+mj-lt"/>
              <a:buAutoNum type="arabicPeriod"/>
            </a:pPr>
            <a:r>
              <a:rPr lang="en-US" b="1" dirty="0"/>
              <a:t>First Difference (Within-Group Change):</a:t>
            </a:r>
            <a:r>
              <a:rPr lang="en-US" dirty="0"/>
              <a:t> Calculate the change in the average outcome from the </a:t>
            </a:r>
            <a:r>
              <a:rPr lang="en-US" i="1" dirty="0"/>
              <a:t>Before</a:t>
            </a:r>
            <a:r>
              <a:rPr lang="en-US" dirty="0"/>
              <a:t> period to the </a:t>
            </a:r>
            <a:r>
              <a:rPr lang="en-US" i="1" dirty="0"/>
              <a:t>After</a:t>
            </a:r>
            <a:r>
              <a:rPr lang="en-US" dirty="0"/>
              <a:t> period for the Treatment group. Do the same for the Control group.</a:t>
            </a:r>
          </a:p>
          <a:p>
            <a:pPr>
              <a:buFont typeface="+mj-lt"/>
              <a:buAutoNum type="arabicPeriod"/>
            </a:pPr>
            <a:r>
              <a:rPr lang="en-US" b="1" dirty="0"/>
              <a:t>Second Difference (Between-Group Comparison of Changes):</a:t>
            </a:r>
            <a:r>
              <a:rPr lang="en-US" dirty="0"/>
              <a:t> Subtract the Control group's change from the Treatment group's change. </a:t>
            </a:r>
          </a:p>
          <a:p>
            <a:pPr>
              <a:buFont typeface="+mj-lt"/>
              <a:buAutoNum type="arabicPeriod"/>
            </a:pPr>
            <a:r>
              <a:rPr lang="en-US" dirty="0"/>
              <a:t>This final result is the DiD estimate.</a:t>
            </a:r>
          </a:p>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6</a:t>
            </a:fld>
            <a:endParaRPr lang="en-US"/>
          </a:p>
        </p:txBody>
      </p:sp>
    </p:spTree>
    <p:extLst>
      <p:ext uri="{BB962C8B-B14F-4D97-AF65-F5344CB8AC3E}">
        <p14:creationId xmlns:p14="http://schemas.microsoft.com/office/powerpoint/2010/main" val="361988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0843B-354D-0994-7FAF-1F8090DE80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7ABED9-D367-FB6C-E743-E6FD768069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A4C208-C938-8FB5-370C-452398796F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64BD356-4560-6D89-A7D1-5861143890F4}"/>
              </a:ext>
            </a:extLst>
          </p:cNvPr>
          <p:cNvSpPr>
            <a:spLocks noGrp="1"/>
          </p:cNvSpPr>
          <p:nvPr>
            <p:ph type="sldNum" sz="quarter" idx="5"/>
          </p:nvPr>
        </p:nvSpPr>
        <p:spPr/>
        <p:txBody>
          <a:bodyPr/>
          <a:lstStyle/>
          <a:p>
            <a:fld id="{906CB5FB-C407-4EEA-8FA1-C7E70E4478E2}" type="slidenum">
              <a:rPr lang="en-US" smtClean="0"/>
              <a:t>9</a:t>
            </a:fld>
            <a:endParaRPr lang="en-US"/>
          </a:p>
        </p:txBody>
      </p:sp>
    </p:spTree>
    <p:extLst>
      <p:ext uri="{BB962C8B-B14F-4D97-AF65-F5344CB8AC3E}">
        <p14:creationId xmlns:p14="http://schemas.microsoft.com/office/powerpoint/2010/main" val="3332547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B5FB-C407-4EEA-8FA1-C7E70E4478E2}" type="slidenum">
              <a:rPr lang="en-US" smtClean="0"/>
              <a:t>10</a:t>
            </a:fld>
            <a:endParaRPr lang="en-US"/>
          </a:p>
        </p:txBody>
      </p:sp>
    </p:spTree>
    <p:extLst>
      <p:ext uri="{BB962C8B-B14F-4D97-AF65-F5344CB8AC3E}">
        <p14:creationId xmlns:p14="http://schemas.microsoft.com/office/powerpoint/2010/main" val="1377749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E7D9-EF1F-8CBC-1DF2-0B81A4357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ECE7BE-D864-6195-982E-0FE97245A1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B9A5D1-A0E6-C2BE-934E-53E6A54C0E44}"/>
              </a:ext>
            </a:extLst>
          </p:cNvPr>
          <p:cNvSpPr>
            <a:spLocks noGrp="1"/>
          </p:cNvSpPr>
          <p:nvPr>
            <p:ph type="body" idx="1"/>
          </p:nvPr>
        </p:nvSpPr>
        <p:spPr/>
        <p:txBody>
          <a:bodyPr/>
          <a:lstStyle/>
          <a:p>
            <a:r>
              <a:rPr lang="en-US" b="1" dirty="0"/>
              <a:t>Controls for Time Trends:</a:t>
            </a:r>
            <a:r>
              <a:rPr lang="en-US" dirty="0"/>
              <a:t> The change in the Control group captures trends or external factors that would have affected </a:t>
            </a:r>
            <a:r>
              <a:rPr lang="en-US" i="1" dirty="0"/>
              <a:t>both</a:t>
            </a:r>
            <a:r>
              <a:rPr lang="en-US" dirty="0"/>
              <a:t> groups over time anyway (e.g., economic changes, seasonal effects). Subtracting this isolates the change specific to the treatment group beyond the general trend. </a:t>
            </a:r>
          </a:p>
          <a:p>
            <a:r>
              <a:rPr lang="en-US" b="1" dirty="0"/>
              <a:t>Controls for Stable Group Differences:</a:t>
            </a:r>
            <a:r>
              <a:rPr lang="en-US" dirty="0"/>
              <a:t> By focusing on </a:t>
            </a:r>
            <a:r>
              <a:rPr lang="en-US" i="1" dirty="0"/>
              <a:t>changes</a:t>
            </a:r>
            <a:r>
              <a:rPr lang="en-US" dirty="0"/>
              <a:t> within groups, DiD automatically accounts for pre-existing differences between the Treatment and Control groups that are constant over time (e.g., if the treatment group always had higher outcomes). </a:t>
            </a:r>
          </a:p>
          <a:p>
            <a:r>
              <a:rPr lang="en-US" b="1" dirty="0"/>
              <a:t>Estimating the Counterfactual:</a:t>
            </a:r>
            <a:r>
              <a:rPr lang="en-US" dirty="0"/>
              <a:t> DiD uses the Control group's trend to estimate what </a:t>
            </a:r>
            <a:r>
              <a:rPr lang="en-US" i="1" dirty="0"/>
              <a:t>would have happened</a:t>
            </a:r>
            <a:r>
              <a:rPr lang="en-US" dirty="0"/>
              <a:t> to the Treatment group if they hadn't received the intervention. The DiD estimate is the difference between what actually happened and this estimated counterfactual.</a:t>
            </a:r>
          </a:p>
          <a:p>
            <a:endParaRPr lang="en-US" dirty="0"/>
          </a:p>
          <a:p>
            <a:r>
              <a:rPr lang="en-US" dirty="0"/>
              <a:t>The validity of DiD hinges on the assumption that, </a:t>
            </a:r>
            <a:r>
              <a:rPr lang="en-US" i="1" dirty="0"/>
              <a:t>in the absence of the intervention</a:t>
            </a:r>
            <a:r>
              <a:rPr lang="en-US" dirty="0"/>
              <a:t>, the outcome trend in the Treatment group would have been parallel to the outcome trend in the Control group. </a:t>
            </a:r>
          </a:p>
        </p:txBody>
      </p:sp>
      <p:sp>
        <p:nvSpPr>
          <p:cNvPr id="4" name="Slide Number Placeholder 3">
            <a:extLst>
              <a:ext uri="{FF2B5EF4-FFF2-40B4-BE49-F238E27FC236}">
                <a16:creationId xmlns:a16="http://schemas.microsoft.com/office/drawing/2014/main" id="{194178A9-3E08-C446-3F3F-96799A954281}"/>
              </a:ext>
            </a:extLst>
          </p:cNvPr>
          <p:cNvSpPr>
            <a:spLocks noGrp="1"/>
          </p:cNvSpPr>
          <p:nvPr>
            <p:ph type="sldNum" sz="quarter" idx="5"/>
          </p:nvPr>
        </p:nvSpPr>
        <p:spPr/>
        <p:txBody>
          <a:bodyPr/>
          <a:lstStyle/>
          <a:p>
            <a:fld id="{906CB5FB-C407-4EEA-8FA1-C7E70E4478E2}" type="slidenum">
              <a:rPr lang="en-US" smtClean="0"/>
              <a:t>17</a:t>
            </a:fld>
            <a:endParaRPr lang="en-US"/>
          </a:p>
        </p:txBody>
      </p:sp>
    </p:spTree>
    <p:extLst>
      <p:ext uri="{BB962C8B-B14F-4D97-AF65-F5344CB8AC3E}">
        <p14:creationId xmlns:p14="http://schemas.microsoft.com/office/powerpoint/2010/main" val="1739196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BA45E-F153-12DC-6AF6-8D86A3504A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C0AE65-2DF7-85AB-9C22-A25B28BB03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5A0AFD-45A2-1EC7-168D-3297F726C8E9}"/>
              </a:ext>
            </a:extLst>
          </p:cNvPr>
          <p:cNvSpPr>
            <a:spLocks noGrp="1"/>
          </p:cNvSpPr>
          <p:nvPr>
            <p:ph type="body" idx="1"/>
          </p:nvPr>
        </p:nvSpPr>
        <p:spPr/>
        <p:txBody>
          <a:bodyPr/>
          <a:lstStyle/>
          <a:p>
            <a:pPr>
              <a:buNone/>
            </a:pPr>
            <a:r>
              <a:rPr lang="en-US" b="1" dirty="0"/>
              <a:t>How it Works (The Two Differences):</a:t>
            </a:r>
            <a:endParaRPr lang="en-US" dirty="0"/>
          </a:p>
          <a:p>
            <a:pPr>
              <a:buFont typeface="+mj-lt"/>
              <a:buAutoNum type="arabicPeriod"/>
            </a:pPr>
            <a:r>
              <a:rPr lang="en-US" b="1" dirty="0"/>
              <a:t>First Difference (Within-Group Change):</a:t>
            </a:r>
            <a:r>
              <a:rPr lang="en-US" dirty="0"/>
              <a:t> Calculate the change in the average outcome from the </a:t>
            </a:r>
            <a:r>
              <a:rPr lang="en-US" i="1" dirty="0"/>
              <a:t>Before</a:t>
            </a:r>
            <a:r>
              <a:rPr lang="en-US" dirty="0"/>
              <a:t> period to the </a:t>
            </a:r>
            <a:r>
              <a:rPr lang="en-US" i="1" dirty="0"/>
              <a:t>After</a:t>
            </a:r>
            <a:r>
              <a:rPr lang="en-US" dirty="0"/>
              <a:t> period for the Treatment group. Do the same for the Control group.</a:t>
            </a:r>
          </a:p>
          <a:p>
            <a:pPr>
              <a:buFont typeface="+mj-lt"/>
              <a:buAutoNum type="arabicPeriod"/>
            </a:pPr>
            <a:r>
              <a:rPr lang="en-US" b="1" dirty="0"/>
              <a:t>Second Difference (Between-Group Comparison of Changes):</a:t>
            </a:r>
            <a:r>
              <a:rPr lang="en-US" dirty="0"/>
              <a:t> Subtract the Control group's change from the Treatment group's change. </a:t>
            </a:r>
          </a:p>
          <a:p>
            <a:pPr>
              <a:buFont typeface="+mj-lt"/>
              <a:buAutoNum type="arabicPeriod"/>
            </a:pPr>
            <a:r>
              <a:rPr lang="en-US" dirty="0"/>
              <a:t>This final result is the DiD estimate.</a:t>
            </a:r>
          </a:p>
          <a:p>
            <a:endParaRPr lang="en-US" dirty="0"/>
          </a:p>
        </p:txBody>
      </p:sp>
      <p:sp>
        <p:nvSpPr>
          <p:cNvPr id="4" name="Slide Number Placeholder 3">
            <a:extLst>
              <a:ext uri="{FF2B5EF4-FFF2-40B4-BE49-F238E27FC236}">
                <a16:creationId xmlns:a16="http://schemas.microsoft.com/office/drawing/2014/main" id="{E378C1D1-9AAD-3B34-3BB4-30143587A123}"/>
              </a:ext>
            </a:extLst>
          </p:cNvPr>
          <p:cNvSpPr>
            <a:spLocks noGrp="1"/>
          </p:cNvSpPr>
          <p:nvPr>
            <p:ph type="sldNum" sz="quarter" idx="5"/>
          </p:nvPr>
        </p:nvSpPr>
        <p:spPr/>
        <p:txBody>
          <a:bodyPr/>
          <a:lstStyle/>
          <a:p>
            <a:fld id="{906CB5FB-C407-4EEA-8FA1-C7E70E4478E2}" type="slidenum">
              <a:rPr lang="en-US" smtClean="0"/>
              <a:t>19</a:t>
            </a:fld>
            <a:endParaRPr lang="en-US"/>
          </a:p>
        </p:txBody>
      </p:sp>
    </p:spTree>
    <p:extLst>
      <p:ext uri="{BB962C8B-B14F-4D97-AF65-F5344CB8AC3E}">
        <p14:creationId xmlns:p14="http://schemas.microsoft.com/office/powerpoint/2010/main" val="253666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Service Line Average Treatment Effects on Rural Hospitals’ Operating Margins</a:t>
            </a:r>
          </a:p>
        </p:txBody>
      </p:sp>
      <p:sp>
        <p:nvSpPr>
          <p:cNvPr id="4" name="Slide Number Placeholder 3"/>
          <p:cNvSpPr>
            <a:spLocks noGrp="1"/>
          </p:cNvSpPr>
          <p:nvPr>
            <p:ph type="sldNum" sz="quarter" idx="5"/>
          </p:nvPr>
        </p:nvSpPr>
        <p:spPr/>
        <p:txBody>
          <a:bodyPr/>
          <a:lstStyle/>
          <a:p>
            <a:fld id="{906CB5FB-C407-4EEA-8FA1-C7E70E4478E2}" type="slidenum">
              <a:rPr lang="en-US" smtClean="0"/>
              <a:t>31</a:t>
            </a:fld>
            <a:endParaRPr lang="en-US"/>
          </a:p>
        </p:txBody>
      </p:sp>
    </p:spTree>
    <p:extLst>
      <p:ext uri="{BB962C8B-B14F-4D97-AF65-F5344CB8AC3E}">
        <p14:creationId xmlns:p14="http://schemas.microsoft.com/office/powerpoint/2010/main" val="22689008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A red rectangular object with white lines&#10;&#10;AI-generated content may be incorrect.">
            <a:extLst>
              <a:ext uri="{FF2B5EF4-FFF2-40B4-BE49-F238E27FC236}">
                <a16:creationId xmlns:a16="http://schemas.microsoft.com/office/drawing/2014/main" id="{9E58DEDB-C89E-90FB-477E-3A8FB6DD25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 y="0"/>
            <a:ext cx="12180725" cy="6858000"/>
          </a:xfrm>
          <a:prstGeom prst="rect">
            <a:avLst/>
          </a:prstGeom>
        </p:spPr>
      </p:pic>
      <p:sp>
        <p:nvSpPr>
          <p:cNvPr id="2" name="Title 1">
            <a:extLst>
              <a:ext uri="{FF2B5EF4-FFF2-40B4-BE49-F238E27FC236}">
                <a16:creationId xmlns:a16="http://schemas.microsoft.com/office/drawing/2014/main" id="{1015ADD7-3F4A-3D1F-B6DD-403A7D02EA55}"/>
              </a:ext>
            </a:extLst>
          </p:cNvPr>
          <p:cNvSpPr>
            <a:spLocks noGrp="1"/>
          </p:cNvSpPr>
          <p:nvPr>
            <p:ph type="ctrTitle"/>
          </p:nvPr>
        </p:nvSpPr>
        <p:spPr>
          <a:xfrm>
            <a:off x="1524000" y="1122363"/>
            <a:ext cx="9144000" cy="2387600"/>
          </a:xfrm>
        </p:spPr>
        <p:txBody>
          <a:bodyPr anchor="b"/>
          <a:lstStyle>
            <a:lvl1pPr algn="ctr">
              <a:defRPr sz="6000">
                <a:solidFill>
                  <a:schemeClr val="bg1">
                    <a:lumMod val="95000"/>
                  </a:schemeClr>
                </a:solidFill>
              </a:defRPr>
            </a:lvl1pPr>
          </a:lstStyle>
          <a:p>
            <a:r>
              <a:rPr lang="en-US" dirty="0"/>
              <a:t>Click to edit Master title style</a:t>
            </a:r>
          </a:p>
        </p:txBody>
      </p:sp>
      <p:sp>
        <p:nvSpPr>
          <p:cNvPr id="3" name="Subtitle 2">
            <a:extLst>
              <a:ext uri="{FF2B5EF4-FFF2-40B4-BE49-F238E27FC236}">
                <a16:creationId xmlns:a16="http://schemas.microsoft.com/office/drawing/2014/main" id="{ACC1F504-E3A4-D3B0-2485-44EC13B3747F}"/>
              </a:ext>
            </a:extLst>
          </p:cNvPr>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E9BD007-836C-5C64-3C1E-7629ADEDDB00}"/>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52A5E96E-7B70-EA92-285E-4BDF32EC1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62B84-0D6F-2E9F-6D1C-68B84ABCE51F}"/>
              </a:ext>
            </a:extLst>
          </p:cNvPr>
          <p:cNvSpPr>
            <a:spLocks noGrp="1"/>
          </p:cNvSpPr>
          <p:nvPr>
            <p:ph type="sldNum" sz="quarter" idx="12"/>
          </p:nvPr>
        </p:nvSpPr>
        <p:spPr/>
        <p:txBody>
          <a:bodyPr/>
          <a:lstStyle/>
          <a:p>
            <a:fld id="{77DCFC52-1F7C-4B43-AC86-704B2F94FA99}" type="slidenum">
              <a:rPr lang="en-US" smtClean="0"/>
              <a:t>‹#›</a:t>
            </a:fld>
            <a:endParaRPr lang="en-US"/>
          </a:p>
        </p:txBody>
      </p:sp>
      <p:pic>
        <p:nvPicPr>
          <p:cNvPr id="11" name="Picture 10" descr="A black and white logo&#10;&#10;AI-generated content may be incorrect.">
            <a:extLst>
              <a:ext uri="{FF2B5EF4-FFF2-40B4-BE49-F238E27FC236}">
                <a16:creationId xmlns:a16="http://schemas.microsoft.com/office/drawing/2014/main" id="{259A70CB-173F-BD6B-A6CC-177DDF9FA3D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24400" y="5719220"/>
            <a:ext cx="2743201" cy="962499"/>
          </a:xfrm>
          <a:prstGeom prst="rect">
            <a:avLst/>
          </a:prstGeom>
        </p:spPr>
      </p:pic>
    </p:spTree>
    <p:extLst>
      <p:ext uri="{BB962C8B-B14F-4D97-AF65-F5344CB8AC3E}">
        <p14:creationId xmlns:p14="http://schemas.microsoft.com/office/powerpoint/2010/main" val="358309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2DE9-9F3B-7037-48BD-2BFDFEEED3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BB7767-96F5-D213-F363-A6EF9251E0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F20AE7-9F6A-1A70-8182-9CB61EDC7432}"/>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DD80411A-D2A2-D086-FBB9-41B931E6B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D81352-85AF-CBFA-C3B0-3B355D56F0DA}"/>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34601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B9F519-F3D7-C5A2-4495-BE3F56F436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5169C8-8024-71C1-9004-9AEB8B5E32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D6703-11AA-BBA9-76AA-2F407A1D69CA}"/>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F11D4D91-4E2A-A598-CE98-24F7525B4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DA9AD7-7A69-EC55-1513-AC01D11B35F1}"/>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413809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B2A1-EDD4-C470-1D45-7359BC3A9E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9A2C39-DF7E-8BE8-2420-C27765DBB2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7DB0A-A1BE-DF11-89AF-25391568E936}"/>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02240CEE-E4B3-5177-F7A1-1177AAFBE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DF8FA-67B6-FEAF-1167-D84E73FEC531}"/>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4092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900FC-62A3-7994-90A1-3AF7F305B2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D92F3E-3FAB-C66C-69DE-F3531C3A6E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0CA41F-733F-EB95-9F08-A6B6BD56C763}"/>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C45AD5C3-4B53-5D8E-7D1A-8E0ACAA07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FCC87-B77A-C32B-1834-482261568272}"/>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77195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C39EB-9560-784F-4C7E-37584EB03D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DB2F0D-AA2E-18D6-86E8-44FAEB61B4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EB7841-6838-241B-4EAE-0BA9AF2F9E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297418-D59C-E27A-A45E-693C172AAB41}"/>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6" name="Footer Placeholder 5">
            <a:extLst>
              <a:ext uri="{FF2B5EF4-FFF2-40B4-BE49-F238E27FC236}">
                <a16:creationId xmlns:a16="http://schemas.microsoft.com/office/drawing/2014/main" id="{4FD747C5-B117-9D95-3607-8B14E3950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59950-8F21-B647-2206-EC272FFB4B0D}"/>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91845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D99B-07B4-7C08-1E2E-BB95CCA186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6D7A23-2CF1-B21C-1212-64AB1EC82D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26D32C-4207-EC28-9EBA-98176E38E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FAF8AB-78DD-CA67-3278-E40C71A9D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7C4A2C-E2AE-7DF9-EB47-48CFD5976C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B162BC-2857-14C5-C005-F0F98A041C45}"/>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8" name="Footer Placeholder 7">
            <a:extLst>
              <a:ext uri="{FF2B5EF4-FFF2-40B4-BE49-F238E27FC236}">
                <a16:creationId xmlns:a16="http://schemas.microsoft.com/office/drawing/2014/main" id="{86C09F8F-0F60-C834-BA87-A52DFD99A0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42401E-79A8-A20C-17F9-0EDC5C487F37}"/>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977509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28E55-32B5-A995-AD63-8F2F70E6A8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6F899C-DE37-4D45-9E40-541CC183D172}"/>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4" name="Footer Placeholder 3">
            <a:extLst>
              <a:ext uri="{FF2B5EF4-FFF2-40B4-BE49-F238E27FC236}">
                <a16:creationId xmlns:a16="http://schemas.microsoft.com/office/drawing/2014/main" id="{943887A1-D44D-B04B-1FD4-46AD366C70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99B967-76CF-4B4C-98DA-E5DFBDE6A83D}"/>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2134494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F2A4F8-9AC9-3C84-1F7C-B8D0D095D148}"/>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3" name="Footer Placeholder 2">
            <a:extLst>
              <a:ext uri="{FF2B5EF4-FFF2-40B4-BE49-F238E27FC236}">
                <a16:creationId xmlns:a16="http://schemas.microsoft.com/office/drawing/2014/main" id="{392522CE-799B-0937-B836-075066C3D4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654892-2921-6EAD-95E5-FECFEF87D85A}"/>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179541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C704A-C457-1A13-A994-5CC924A4D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9E8749-CB6E-F3E6-7976-D039ACDA7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CF9444-8AFB-8F67-35EB-FD206D3C33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7D3A5-084E-5EB0-0E9E-33D9814A5C6F}"/>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6" name="Footer Placeholder 5">
            <a:extLst>
              <a:ext uri="{FF2B5EF4-FFF2-40B4-BE49-F238E27FC236}">
                <a16:creationId xmlns:a16="http://schemas.microsoft.com/office/drawing/2014/main" id="{41358407-EB3B-B66E-023D-AD700544BD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FE647-E337-5461-CE8D-5D137B9A28A6}"/>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361331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8DDB-277A-E435-5095-AF7B215844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739312-8776-B860-D919-754864837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B2F739-78A2-E166-2978-2D1119AC4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7A1D9-D7FE-98A2-ED5B-DDCA2B01A8DF}"/>
              </a:ext>
            </a:extLst>
          </p:cNvPr>
          <p:cNvSpPr>
            <a:spLocks noGrp="1"/>
          </p:cNvSpPr>
          <p:nvPr>
            <p:ph type="dt" sz="half" idx="10"/>
          </p:nvPr>
        </p:nvSpPr>
        <p:spPr/>
        <p:txBody>
          <a:bodyPr/>
          <a:lstStyle/>
          <a:p>
            <a:fld id="{991D7706-7282-4817-9AB0-E8998A18E663}" type="datetimeFigureOut">
              <a:rPr lang="en-US" smtClean="0"/>
              <a:t>4/16/2025</a:t>
            </a:fld>
            <a:endParaRPr lang="en-US"/>
          </a:p>
        </p:txBody>
      </p:sp>
      <p:sp>
        <p:nvSpPr>
          <p:cNvPr id="6" name="Footer Placeholder 5">
            <a:extLst>
              <a:ext uri="{FF2B5EF4-FFF2-40B4-BE49-F238E27FC236}">
                <a16:creationId xmlns:a16="http://schemas.microsoft.com/office/drawing/2014/main" id="{CB69A5D9-8AB3-71A6-9759-74FCA6734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BDAB1-A8EF-CECC-7B87-1BF17E3C93D6}"/>
              </a:ext>
            </a:extLst>
          </p:cNvPr>
          <p:cNvSpPr>
            <a:spLocks noGrp="1"/>
          </p:cNvSpPr>
          <p:nvPr>
            <p:ph type="sldNum" sz="quarter" idx="12"/>
          </p:nvPr>
        </p:nvSpPr>
        <p:spPr/>
        <p:txBody>
          <a:bodyPr/>
          <a:lstStyle/>
          <a:p>
            <a:fld id="{77DCFC52-1F7C-4B43-AC86-704B2F94FA99}" type="slidenum">
              <a:rPr lang="en-US" smtClean="0"/>
              <a:t>‹#›</a:t>
            </a:fld>
            <a:endParaRPr lang="en-US"/>
          </a:p>
        </p:txBody>
      </p:sp>
    </p:spTree>
    <p:extLst>
      <p:ext uri="{BB962C8B-B14F-4D97-AF65-F5344CB8AC3E}">
        <p14:creationId xmlns:p14="http://schemas.microsoft.com/office/powerpoint/2010/main" val="12931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E20CD7-B24C-948C-17CF-292B05083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7E85FF-4021-0AF8-CC20-D786E65D2A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4D741-2F10-CA4C-B1EB-1298082FBC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D7706-7282-4817-9AB0-E8998A18E663}" type="datetimeFigureOut">
              <a:rPr lang="en-US" smtClean="0"/>
              <a:t>4/16/2025</a:t>
            </a:fld>
            <a:endParaRPr lang="en-US"/>
          </a:p>
        </p:txBody>
      </p:sp>
      <p:sp>
        <p:nvSpPr>
          <p:cNvPr id="5" name="Footer Placeholder 4">
            <a:extLst>
              <a:ext uri="{FF2B5EF4-FFF2-40B4-BE49-F238E27FC236}">
                <a16:creationId xmlns:a16="http://schemas.microsoft.com/office/drawing/2014/main" id="{96E96E95-1171-2369-2159-CA1AE92884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DE0AC0-01E3-8BC5-A196-162DF7EED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CFC52-1F7C-4B43-AC86-704B2F94FA99}" type="slidenum">
              <a:rPr lang="en-US" smtClean="0"/>
              <a:t>‹#›</a:t>
            </a:fld>
            <a:endParaRPr lang="en-US"/>
          </a:p>
        </p:txBody>
      </p:sp>
      <p:pic>
        <p:nvPicPr>
          <p:cNvPr id="10" name="Picture 9" descr="A close up of a logo&#10;&#10;AI-generated content may be incorrect.">
            <a:extLst>
              <a:ext uri="{FF2B5EF4-FFF2-40B4-BE49-F238E27FC236}">
                <a16:creationId xmlns:a16="http://schemas.microsoft.com/office/drawing/2014/main" id="{9B8E06DD-A5AD-D985-5824-768707B13446}"/>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38200" y="6146468"/>
            <a:ext cx="1974574" cy="692813"/>
          </a:xfrm>
          <a:prstGeom prst="rect">
            <a:avLst/>
          </a:prstGeom>
        </p:spPr>
      </p:pic>
    </p:spTree>
    <p:extLst>
      <p:ext uri="{BB962C8B-B14F-4D97-AF65-F5344CB8AC3E}">
        <p14:creationId xmlns:p14="http://schemas.microsoft.com/office/powerpoint/2010/main" val="1186331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6BD08-5903-BA93-A9AA-55CAE47BDE6C}"/>
              </a:ext>
            </a:extLst>
          </p:cNvPr>
          <p:cNvSpPr>
            <a:spLocks noGrp="1"/>
          </p:cNvSpPr>
          <p:nvPr>
            <p:ph type="ctrTitle"/>
          </p:nvPr>
        </p:nvSpPr>
        <p:spPr/>
        <p:txBody>
          <a:bodyPr/>
          <a:lstStyle/>
          <a:p>
            <a:r>
              <a:rPr lang="en-US" dirty="0"/>
              <a:t>Difference-in-Difference &amp; Event Study Models</a:t>
            </a:r>
          </a:p>
        </p:txBody>
      </p:sp>
      <p:sp>
        <p:nvSpPr>
          <p:cNvPr id="3" name="Subtitle 2">
            <a:extLst>
              <a:ext uri="{FF2B5EF4-FFF2-40B4-BE49-F238E27FC236}">
                <a16:creationId xmlns:a16="http://schemas.microsoft.com/office/drawing/2014/main" id="{87C47C82-56AC-4E4C-6C23-E5AD1301EBB4}"/>
              </a:ext>
            </a:extLst>
          </p:cNvPr>
          <p:cNvSpPr>
            <a:spLocks noGrp="1"/>
          </p:cNvSpPr>
          <p:nvPr>
            <p:ph type="subTitle" idx="1"/>
          </p:nvPr>
        </p:nvSpPr>
        <p:spPr/>
        <p:txBody>
          <a:bodyPr/>
          <a:lstStyle/>
          <a:p>
            <a:endParaRPr lang="en-US" dirty="0"/>
          </a:p>
          <a:p>
            <a:r>
              <a:rPr lang="en-US" sz="2800" dirty="0"/>
              <a:t>Ganisher Davlyatov, PhD</a:t>
            </a:r>
          </a:p>
          <a:p>
            <a:r>
              <a:rPr lang="en-US" sz="2800" dirty="0"/>
              <a:t>Claudia Rhoades, PhD</a:t>
            </a:r>
          </a:p>
        </p:txBody>
      </p:sp>
    </p:spTree>
    <p:extLst>
      <p:ext uri="{BB962C8B-B14F-4D97-AF65-F5344CB8AC3E}">
        <p14:creationId xmlns:p14="http://schemas.microsoft.com/office/powerpoint/2010/main" val="220965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070C-9EF6-93A7-BFF3-E6EE8F6620F9}"/>
              </a:ext>
            </a:extLst>
          </p:cNvPr>
          <p:cNvSpPr>
            <a:spLocks noGrp="1"/>
          </p:cNvSpPr>
          <p:nvPr>
            <p:ph type="title"/>
          </p:nvPr>
        </p:nvSpPr>
        <p:spPr>
          <a:xfrm>
            <a:off x="838199" y="365125"/>
            <a:ext cx="5309169" cy="806129"/>
          </a:xfrm>
        </p:spPr>
        <p:txBody>
          <a:bodyPr>
            <a:normAutofit/>
          </a:bodyPr>
          <a:lstStyle/>
          <a:p>
            <a:pPr algn="ctr"/>
            <a:r>
              <a:rPr lang="en-US" b="1" dirty="0">
                <a:solidFill>
                  <a:srgbClr val="C00000"/>
                </a:solidFill>
              </a:rPr>
              <a:t>DiD statistical model </a:t>
            </a:r>
          </a:p>
        </p:txBody>
      </p:sp>
      <p:sp>
        <p:nvSpPr>
          <p:cNvPr id="4" name="Content Placeholder 3">
            <a:extLst>
              <a:ext uri="{FF2B5EF4-FFF2-40B4-BE49-F238E27FC236}">
                <a16:creationId xmlns:a16="http://schemas.microsoft.com/office/drawing/2014/main" id="{847FC62E-DF59-6B45-2A67-C7911E966EB9}"/>
              </a:ext>
            </a:extLst>
          </p:cNvPr>
          <p:cNvSpPr>
            <a:spLocks noGrp="1"/>
          </p:cNvSpPr>
          <p:nvPr>
            <p:ph sz="half" idx="2"/>
          </p:nvPr>
        </p:nvSpPr>
        <p:spPr>
          <a:xfrm>
            <a:off x="328774" y="4300256"/>
            <a:ext cx="12088402" cy="1692518"/>
          </a:xfrm>
        </p:spPr>
        <p:txBody>
          <a:bodyPr/>
          <a:lstStyle/>
          <a:p>
            <a:pPr>
              <a:buNone/>
            </a:pPr>
            <a:r>
              <a:rPr lang="en-US" sz="2500" dirty="0"/>
              <a:t>DiD equation: Outcome = </a:t>
            </a:r>
            <a:r>
              <a:rPr lang="el-GR" sz="2500" dirty="0"/>
              <a:t>β₀ + </a:t>
            </a:r>
            <a:r>
              <a:rPr lang="en-US" sz="2500" b="0" i="0" dirty="0">
                <a:solidFill>
                  <a:srgbClr val="2A2B2D"/>
                </a:solidFill>
                <a:effectLst/>
                <a:latin typeface="itc-giovanni"/>
              </a:rPr>
              <a:t>β</a:t>
            </a:r>
            <a:r>
              <a:rPr lang="en-US" sz="2500" b="0" i="0" baseline="-25000" dirty="0">
                <a:solidFill>
                  <a:srgbClr val="2A2B2D"/>
                </a:solidFill>
                <a:effectLst/>
                <a:latin typeface="itc-giovanni"/>
              </a:rPr>
              <a:t>1</a:t>
            </a:r>
            <a:r>
              <a:rPr lang="en-US" sz="2500" b="0" i="0" dirty="0">
                <a:solidFill>
                  <a:srgbClr val="2A2B2D"/>
                </a:solidFill>
                <a:effectLst/>
                <a:latin typeface="itc-giovanni"/>
              </a:rPr>
              <a:t>*[Time] + β</a:t>
            </a:r>
            <a:r>
              <a:rPr lang="en-US" sz="2500" b="0" i="0" baseline="-25000" dirty="0">
                <a:solidFill>
                  <a:srgbClr val="2A2B2D"/>
                </a:solidFill>
                <a:effectLst/>
                <a:latin typeface="itc-giovanni"/>
              </a:rPr>
              <a:t>2</a:t>
            </a:r>
            <a:r>
              <a:rPr lang="en-US" sz="2500" b="0" i="0" dirty="0">
                <a:solidFill>
                  <a:srgbClr val="2A2B2D"/>
                </a:solidFill>
                <a:effectLst/>
                <a:latin typeface="itc-giovanni"/>
              </a:rPr>
              <a:t>*[Intervention] + β</a:t>
            </a:r>
            <a:r>
              <a:rPr lang="en-US" sz="2500" b="0" i="0" baseline="-25000" dirty="0">
                <a:solidFill>
                  <a:srgbClr val="2A2B2D"/>
                </a:solidFill>
                <a:effectLst/>
                <a:latin typeface="itc-giovanni"/>
              </a:rPr>
              <a:t>3</a:t>
            </a:r>
            <a:r>
              <a:rPr lang="en-US" sz="2500" b="0" i="0" dirty="0">
                <a:solidFill>
                  <a:srgbClr val="2A2B2D"/>
                </a:solidFill>
                <a:effectLst/>
                <a:latin typeface="itc-giovanni"/>
              </a:rPr>
              <a:t>*[Time*Intervention] + β</a:t>
            </a:r>
            <a:r>
              <a:rPr lang="en-US" sz="2500" b="0" i="0" baseline="-25000" dirty="0">
                <a:solidFill>
                  <a:srgbClr val="2A2B2D"/>
                </a:solidFill>
                <a:effectLst/>
                <a:latin typeface="itc-giovanni"/>
              </a:rPr>
              <a:t>4</a:t>
            </a:r>
            <a:r>
              <a:rPr lang="en-US" sz="2500" b="0" i="0" dirty="0">
                <a:solidFill>
                  <a:srgbClr val="2A2B2D"/>
                </a:solidFill>
                <a:effectLst/>
                <a:latin typeface="itc-giovanni"/>
              </a:rPr>
              <a:t>*[Covariates]+ε</a:t>
            </a:r>
            <a:endParaRPr lang="en-US" sz="2500" dirty="0"/>
          </a:p>
        </p:txBody>
      </p:sp>
      <p:graphicFrame>
        <p:nvGraphicFramePr>
          <p:cNvPr id="5" name="Table 4">
            <a:extLst>
              <a:ext uri="{FF2B5EF4-FFF2-40B4-BE49-F238E27FC236}">
                <a16:creationId xmlns:a16="http://schemas.microsoft.com/office/drawing/2014/main" id="{31D56E3A-B198-ADD0-7773-95073BD68A8C}"/>
              </a:ext>
            </a:extLst>
          </p:cNvPr>
          <p:cNvGraphicFramePr>
            <a:graphicFrameLocks noGrp="1"/>
          </p:cNvGraphicFramePr>
          <p:nvPr>
            <p:extLst>
              <p:ext uri="{D42A27DB-BD31-4B8C-83A1-F6EECF244321}">
                <p14:modId xmlns:p14="http://schemas.microsoft.com/office/powerpoint/2010/main" val="3400713673"/>
              </p:ext>
            </p:extLst>
          </p:nvPr>
        </p:nvGraphicFramePr>
        <p:xfrm>
          <a:off x="698641" y="1484996"/>
          <a:ext cx="5465853" cy="2123440"/>
        </p:xfrm>
        <a:graphic>
          <a:graphicData uri="http://schemas.openxmlformats.org/drawingml/2006/table">
            <a:tbl>
              <a:tblPr firstRow="1" bandRow="1">
                <a:tableStyleId>{5C22544A-7EE6-4342-B048-85BDC9FD1C3A}</a:tableStyleId>
              </a:tblPr>
              <a:tblGrid>
                <a:gridCol w="663829">
                  <a:extLst>
                    <a:ext uri="{9D8B030D-6E8A-4147-A177-3AD203B41FA5}">
                      <a16:colId xmlns:a16="http://schemas.microsoft.com/office/drawing/2014/main" val="334047194"/>
                    </a:ext>
                  </a:extLst>
                </a:gridCol>
                <a:gridCol w="1267714">
                  <a:extLst>
                    <a:ext uri="{9D8B030D-6E8A-4147-A177-3AD203B41FA5}">
                      <a16:colId xmlns:a16="http://schemas.microsoft.com/office/drawing/2014/main" val="3226764666"/>
                    </a:ext>
                  </a:extLst>
                </a:gridCol>
                <a:gridCol w="3534310">
                  <a:extLst>
                    <a:ext uri="{9D8B030D-6E8A-4147-A177-3AD203B41FA5}">
                      <a16:colId xmlns:a16="http://schemas.microsoft.com/office/drawing/2014/main" val="658014694"/>
                    </a:ext>
                  </a:extLst>
                </a:gridCol>
              </a:tblGrid>
              <a:tr h="370840">
                <a:tc>
                  <a:txBody>
                    <a:bodyPr/>
                    <a:lstStyle/>
                    <a:p>
                      <a:r>
                        <a:rPr lang="en-US" dirty="0"/>
                        <a:t>Coef.</a:t>
                      </a:r>
                    </a:p>
                  </a:txBody>
                  <a:tcPr/>
                </a:tc>
                <a:tc>
                  <a:txBody>
                    <a:bodyPr/>
                    <a:lstStyle/>
                    <a:p>
                      <a:pPr algn="ctr"/>
                      <a:r>
                        <a:rPr lang="en-US" b="1" dirty="0"/>
                        <a:t>Calculation</a:t>
                      </a:r>
                    </a:p>
                  </a:txBody>
                  <a:tcPr/>
                </a:tc>
                <a:tc>
                  <a:txBody>
                    <a:bodyPr/>
                    <a:lstStyle/>
                    <a:p>
                      <a:pPr algn="ctr"/>
                      <a:r>
                        <a:rPr lang="en-US" b="1" dirty="0"/>
                        <a:t>Interpretation</a:t>
                      </a:r>
                    </a:p>
                  </a:txBody>
                  <a:tcPr/>
                </a:tc>
                <a:extLst>
                  <a:ext uri="{0D108BD9-81ED-4DB2-BD59-A6C34878D82A}">
                    <a16:rowId xmlns:a16="http://schemas.microsoft.com/office/drawing/2014/main" val="2743573817"/>
                  </a:ext>
                </a:extLst>
              </a:tr>
              <a:tr h="370840">
                <a:tc>
                  <a:txBody>
                    <a:bodyPr/>
                    <a:lstStyle/>
                    <a:p>
                      <a:r>
                        <a:rPr lang="en-US" b="1" dirty="0"/>
                        <a:t>B</a:t>
                      </a:r>
                      <a:r>
                        <a:rPr lang="en-US" b="1" baseline="-25000" dirty="0"/>
                        <a:t>0</a:t>
                      </a:r>
                    </a:p>
                  </a:txBody>
                  <a:tcPr/>
                </a:tc>
                <a:tc>
                  <a:txBody>
                    <a:bodyPr/>
                    <a:lstStyle/>
                    <a:p>
                      <a:pPr algn="ctr"/>
                      <a:r>
                        <a:rPr lang="en-US" dirty="0"/>
                        <a:t>A</a:t>
                      </a:r>
                    </a:p>
                  </a:txBody>
                  <a:tcPr/>
                </a:tc>
                <a:tc>
                  <a:txBody>
                    <a:bodyPr/>
                    <a:lstStyle/>
                    <a:p>
                      <a:pPr algn="l"/>
                      <a:r>
                        <a:rPr lang="en-US" dirty="0"/>
                        <a:t>Baseline average</a:t>
                      </a:r>
                    </a:p>
                  </a:txBody>
                  <a:tcPr/>
                </a:tc>
                <a:extLst>
                  <a:ext uri="{0D108BD9-81ED-4DB2-BD59-A6C34878D82A}">
                    <a16:rowId xmlns:a16="http://schemas.microsoft.com/office/drawing/2014/main" val="1401756538"/>
                  </a:ext>
                </a:extLst>
              </a:tr>
              <a:tr h="370840">
                <a:tc>
                  <a:txBody>
                    <a:bodyPr/>
                    <a:lstStyle/>
                    <a:p>
                      <a:r>
                        <a:rPr lang="en-US" b="1" dirty="0"/>
                        <a:t>B</a:t>
                      </a:r>
                      <a:r>
                        <a:rPr lang="en-US" b="1" baseline="-25000" dirty="0"/>
                        <a:t>1</a:t>
                      </a:r>
                    </a:p>
                  </a:txBody>
                  <a:tcPr/>
                </a:tc>
                <a:tc>
                  <a:txBody>
                    <a:bodyPr/>
                    <a:lstStyle/>
                    <a:p>
                      <a:pPr algn="ctr"/>
                      <a:r>
                        <a:rPr lang="en-US" dirty="0"/>
                        <a:t>C - A</a:t>
                      </a:r>
                    </a:p>
                  </a:txBody>
                  <a:tcPr/>
                </a:tc>
                <a:tc>
                  <a:txBody>
                    <a:bodyPr/>
                    <a:lstStyle/>
                    <a:p>
                      <a:pPr algn="l"/>
                      <a:r>
                        <a:rPr lang="en-US" dirty="0"/>
                        <a:t>Time trend in control group</a:t>
                      </a:r>
                    </a:p>
                  </a:txBody>
                  <a:tcPr/>
                </a:tc>
                <a:extLst>
                  <a:ext uri="{0D108BD9-81ED-4DB2-BD59-A6C34878D82A}">
                    <a16:rowId xmlns:a16="http://schemas.microsoft.com/office/drawing/2014/main" val="193120923"/>
                  </a:ext>
                </a:extLst>
              </a:tr>
              <a:tr h="370840">
                <a:tc>
                  <a:txBody>
                    <a:bodyPr/>
                    <a:lstStyle/>
                    <a:p>
                      <a:r>
                        <a:rPr lang="en-US" b="1" dirty="0"/>
                        <a:t>B</a:t>
                      </a:r>
                      <a:r>
                        <a:rPr lang="en-US" b="1" baseline="-25000" dirty="0"/>
                        <a:t>2</a:t>
                      </a:r>
                    </a:p>
                  </a:txBody>
                  <a:tcPr/>
                </a:tc>
                <a:tc>
                  <a:txBody>
                    <a:bodyPr/>
                    <a:lstStyle/>
                    <a:p>
                      <a:pPr algn="ctr"/>
                      <a:r>
                        <a:rPr lang="en-US" dirty="0"/>
                        <a:t>B - A</a:t>
                      </a:r>
                    </a:p>
                  </a:txBody>
                  <a:tcPr/>
                </a:tc>
                <a:tc>
                  <a:txBody>
                    <a:bodyPr/>
                    <a:lstStyle/>
                    <a:p>
                      <a:pPr algn="l"/>
                      <a:r>
                        <a:rPr lang="en-US" dirty="0"/>
                        <a:t>Difference between groups pre-intervention</a:t>
                      </a:r>
                    </a:p>
                  </a:txBody>
                  <a:tcPr/>
                </a:tc>
                <a:extLst>
                  <a:ext uri="{0D108BD9-81ED-4DB2-BD59-A6C34878D82A}">
                    <a16:rowId xmlns:a16="http://schemas.microsoft.com/office/drawing/2014/main" val="2679600257"/>
                  </a:ext>
                </a:extLst>
              </a:tr>
              <a:tr h="370840">
                <a:tc>
                  <a:txBody>
                    <a:bodyPr/>
                    <a:lstStyle/>
                    <a:p>
                      <a:r>
                        <a:rPr lang="en-US" b="1" dirty="0"/>
                        <a:t>B</a:t>
                      </a:r>
                      <a:r>
                        <a:rPr lang="en-US" b="1" baseline="-25000" dirty="0"/>
                        <a:t>3</a:t>
                      </a:r>
                    </a:p>
                  </a:txBody>
                  <a:tcPr/>
                </a:tc>
                <a:tc>
                  <a:txBody>
                    <a:bodyPr/>
                    <a:lstStyle/>
                    <a:p>
                      <a:pPr algn="ctr"/>
                      <a:r>
                        <a:rPr lang="en-US" dirty="0"/>
                        <a:t>(D–B)-(C-A)</a:t>
                      </a:r>
                    </a:p>
                  </a:txBody>
                  <a:tcPr/>
                </a:tc>
                <a:tc>
                  <a:txBody>
                    <a:bodyPr/>
                    <a:lstStyle/>
                    <a:p>
                      <a:pPr algn="l"/>
                      <a:r>
                        <a:rPr lang="en-US" dirty="0"/>
                        <a:t>Difference in changes over time</a:t>
                      </a:r>
                    </a:p>
                  </a:txBody>
                  <a:tcPr/>
                </a:tc>
                <a:extLst>
                  <a:ext uri="{0D108BD9-81ED-4DB2-BD59-A6C34878D82A}">
                    <a16:rowId xmlns:a16="http://schemas.microsoft.com/office/drawing/2014/main" val="2781457747"/>
                  </a:ext>
                </a:extLst>
              </a:tr>
            </a:tbl>
          </a:graphicData>
        </a:graphic>
      </p:graphicFrame>
      <p:graphicFrame>
        <p:nvGraphicFramePr>
          <p:cNvPr id="8" name="Chart 7">
            <a:extLst>
              <a:ext uri="{FF2B5EF4-FFF2-40B4-BE49-F238E27FC236}">
                <a16:creationId xmlns:a16="http://schemas.microsoft.com/office/drawing/2014/main" id="{51EF98FA-956F-A073-A61F-D6DA87653263}"/>
              </a:ext>
            </a:extLst>
          </p:cNvPr>
          <p:cNvGraphicFramePr>
            <a:graphicFrameLocks/>
          </p:cNvGraphicFramePr>
          <p:nvPr>
            <p:extLst>
              <p:ext uri="{D42A27DB-BD31-4B8C-83A1-F6EECF244321}">
                <p14:modId xmlns:p14="http://schemas.microsoft.com/office/powerpoint/2010/main" val="2064888249"/>
              </p:ext>
            </p:extLst>
          </p:nvPr>
        </p:nvGraphicFramePr>
        <p:xfrm>
          <a:off x="6547209" y="153572"/>
          <a:ext cx="5309169" cy="3165475"/>
        </p:xfrm>
        <a:graphic>
          <a:graphicData uri="http://schemas.openxmlformats.org/drawingml/2006/chart">
            <c:chart xmlns:c="http://schemas.openxmlformats.org/drawingml/2006/chart" xmlns:r="http://schemas.openxmlformats.org/officeDocument/2006/relationships" r:id="rId3"/>
          </a:graphicData>
        </a:graphic>
      </p:graphicFrame>
      <p:sp>
        <p:nvSpPr>
          <p:cNvPr id="10" name="Left Brace 9">
            <a:extLst>
              <a:ext uri="{FF2B5EF4-FFF2-40B4-BE49-F238E27FC236}">
                <a16:creationId xmlns:a16="http://schemas.microsoft.com/office/drawing/2014/main" id="{2543FAE3-349E-7C36-634C-5C1DB6E3F51F}"/>
              </a:ext>
            </a:extLst>
          </p:cNvPr>
          <p:cNvSpPr/>
          <p:nvPr/>
        </p:nvSpPr>
        <p:spPr>
          <a:xfrm>
            <a:off x="7798783" y="1484996"/>
            <a:ext cx="163689" cy="69031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Brace 10">
            <a:extLst>
              <a:ext uri="{FF2B5EF4-FFF2-40B4-BE49-F238E27FC236}">
                <a16:creationId xmlns:a16="http://schemas.microsoft.com/office/drawing/2014/main" id="{DAA656D0-400E-AC24-8203-BACF99613129}"/>
              </a:ext>
            </a:extLst>
          </p:cNvPr>
          <p:cNvSpPr/>
          <p:nvPr/>
        </p:nvSpPr>
        <p:spPr>
          <a:xfrm rot="15607021">
            <a:off x="9308525" y="1077056"/>
            <a:ext cx="176079" cy="24994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D96C9139-EF42-B483-0B37-062AAAB15D81}"/>
              </a:ext>
            </a:extLst>
          </p:cNvPr>
          <p:cNvSpPr txBox="1"/>
          <p:nvPr/>
        </p:nvSpPr>
        <p:spPr>
          <a:xfrm>
            <a:off x="7469660" y="1691651"/>
            <a:ext cx="410967" cy="276999"/>
          </a:xfrm>
          <a:prstGeom prst="rect">
            <a:avLst/>
          </a:prstGeom>
          <a:noFill/>
        </p:spPr>
        <p:txBody>
          <a:bodyPr wrap="square" rtlCol="0">
            <a:spAutoFit/>
          </a:bodyPr>
          <a:lstStyle/>
          <a:p>
            <a:r>
              <a:rPr lang="en-US" sz="1200" b="1" dirty="0">
                <a:solidFill>
                  <a:srgbClr val="C00000"/>
                </a:solidFill>
              </a:rPr>
              <a:t>B</a:t>
            </a:r>
            <a:r>
              <a:rPr lang="en-US" sz="1200" b="1" baseline="-25000" dirty="0">
                <a:solidFill>
                  <a:srgbClr val="C00000"/>
                </a:solidFill>
              </a:rPr>
              <a:t>2</a:t>
            </a:r>
          </a:p>
        </p:txBody>
      </p:sp>
      <p:sp>
        <p:nvSpPr>
          <p:cNvPr id="13" name="TextBox 12">
            <a:extLst>
              <a:ext uri="{FF2B5EF4-FFF2-40B4-BE49-F238E27FC236}">
                <a16:creationId xmlns:a16="http://schemas.microsoft.com/office/drawing/2014/main" id="{36E4EF3C-456D-1AA0-14BF-F98F37F9E910}"/>
              </a:ext>
            </a:extLst>
          </p:cNvPr>
          <p:cNvSpPr txBox="1"/>
          <p:nvPr/>
        </p:nvSpPr>
        <p:spPr>
          <a:xfrm>
            <a:off x="9286121" y="2381891"/>
            <a:ext cx="410967" cy="276999"/>
          </a:xfrm>
          <a:prstGeom prst="rect">
            <a:avLst/>
          </a:prstGeom>
          <a:noFill/>
        </p:spPr>
        <p:txBody>
          <a:bodyPr wrap="square" rtlCol="0">
            <a:spAutoFit/>
          </a:bodyPr>
          <a:lstStyle/>
          <a:p>
            <a:r>
              <a:rPr lang="en-US" sz="1200" b="1" dirty="0">
                <a:solidFill>
                  <a:srgbClr val="C00000"/>
                </a:solidFill>
              </a:rPr>
              <a:t>B</a:t>
            </a:r>
            <a:r>
              <a:rPr lang="en-US" sz="1200" b="1" baseline="-25000" dirty="0">
                <a:solidFill>
                  <a:srgbClr val="C00000"/>
                </a:solidFill>
              </a:rPr>
              <a:t>1</a:t>
            </a:r>
          </a:p>
        </p:txBody>
      </p:sp>
      <p:sp>
        <p:nvSpPr>
          <p:cNvPr id="14" name="Right Brace 13">
            <a:extLst>
              <a:ext uri="{FF2B5EF4-FFF2-40B4-BE49-F238E27FC236}">
                <a16:creationId xmlns:a16="http://schemas.microsoft.com/office/drawing/2014/main" id="{6261C60F-0D1B-1B1F-E684-BAD3D1FCFD65}"/>
              </a:ext>
            </a:extLst>
          </p:cNvPr>
          <p:cNvSpPr/>
          <p:nvPr/>
        </p:nvSpPr>
        <p:spPr>
          <a:xfrm>
            <a:off x="10642876" y="750013"/>
            <a:ext cx="124441" cy="32877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6A3BA66E-D753-846E-3D75-7A174F540433}"/>
              </a:ext>
            </a:extLst>
          </p:cNvPr>
          <p:cNvSpPr txBox="1"/>
          <p:nvPr/>
        </p:nvSpPr>
        <p:spPr>
          <a:xfrm>
            <a:off x="10818688" y="791111"/>
            <a:ext cx="331344" cy="276999"/>
          </a:xfrm>
          <a:prstGeom prst="rect">
            <a:avLst/>
          </a:prstGeom>
          <a:noFill/>
        </p:spPr>
        <p:txBody>
          <a:bodyPr wrap="square" rtlCol="0">
            <a:spAutoFit/>
          </a:bodyPr>
          <a:lstStyle/>
          <a:p>
            <a:r>
              <a:rPr lang="en-US" sz="1200" b="1" dirty="0">
                <a:solidFill>
                  <a:srgbClr val="C00000"/>
                </a:solidFill>
              </a:rPr>
              <a:t>B</a:t>
            </a:r>
            <a:r>
              <a:rPr lang="en-US" sz="1200" b="1" baseline="-25000" dirty="0">
                <a:solidFill>
                  <a:srgbClr val="C00000"/>
                </a:solidFill>
              </a:rPr>
              <a:t>3</a:t>
            </a:r>
          </a:p>
        </p:txBody>
      </p:sp>
      <p:sp>
        <p:nvSpPr>
          <p:cNvPr id="16" name="TextBox 15">
            <a:extLst>
              <a:ext uri="{FF2B5EF4-FFF2-40B4-BE49-F238E27FC236}">
                <a16:creationId xmlns:a16="http://schemas.microsoft.com/office/drawing/2014/main" id="{BE982968-6BB9-04B6-8D52-9A079349140D}"/>
              </a:ext>
            </a:extLst>
          </p:cNvPr>
          <p:cNvSpPr txBox="1"/>
          <p:nvPr/>
        </p:nvSpPr>
        <p:spPr>
          <a:xfrm>
            <a:off x="7909733" y="1998161"/>
            <a:ext cx="410967" cy="276999"/>
          </a:xfrm>
          <a:prstGeom prst="rect">
            <a:avLst/>
          </a:prstGeom>
          <a:noFill/>
        </p:spPr>
        <p:txBody>
          <a:bodyPr wrap="square" rtlCol="0">
            <a:spAutoFit/>
          </a:bodyPr>
          <a:lstStyle/>
          <a:p>
            <a:r>
              <a:rPr lang="en-US" sz="1200" b="1" dirty="0"/>
              <a:t>A</a:t>
            </a:r>
          </a:p>
        </p:txBody>
      </p:sp>
      <p:sp>
        <p:nvSpPr>
          <p:cNvPr id="17" name="TextBox 16">
            <a:extLst>
              <a:ext uri="{FF2B5EF4-FFF2-40B4-BE49-F238E27FC236}">
                <a16:creationId xmlns:a16="http://schemas.microsoft.com/office/drawing/2014/main" id="{F542AA4B-7E8D-80C3-4269-1939B2D629A9}"/>
              </a:ext>
            </a:extLst>
          </p:cNvPr>
          <p:cNvSpPr txBox="1"/>
          <p:nvPr/>
        </p:nvSpPr>
        <p:spPr>
          <a:xfrm>
            <a:off x="7928573" y="1349178"/>
            <a:ext cx="410967" cy="276999"/>
          </a:xfrm>
          <a:prstGeom prst="rect">
            <a:avLst/>
          </a:prstGeom>
          <a:noFill/>
        </p:spPr>
        <p:txBody>
          <a:bodyPr wrap="square" rtlCol="0">
            <a:spAutoFit/>
          </a:bodyPr>
          <a:lstStyle/>
          <a:p>
            <a:r>
              <a:rPr lang="en-US" sz="1200" b="1" dirty="0"/>
              <a:t>B</a:t>
            </a:r>
          </a:p>
        </p:txBody>
      </p:sp>
      <p:sp>
        <p:nvSpPr>
          <p:cNvPr id="18" name="TextBox 17">
            <a:extLst>
              <a:ext uri="{FF2B5EF4-FFF2-40B4-BE49-F238E27FC236}">
                <a16:creationId xmlns:a16="http://schemas.microsoft.com/office/drawing/2014/main" id="{563B10F0-36EA-D2CF-B135-7DC229576172}"/>
              </a:ext>
            </a:extLst>
          </p:cNvPr>
          <p:cNvSpPr txBox="1"/>
          <p:nvPr/>
        </p:nvSpPr>
        <p:spPr>
          <a:xfrm>
            <a:off x="10433745" y="1522126"/>
            <a:ext cx="410967" cy="276999"/>
          </a:xfrm>
          <a:prstGeom prst="rect">
            <a:avLst/>
          </a:prstGeom>
          <a:noFill/>
        </p:spPr>
        <p:txBody>
          <a:bodyPr wrap="square" rtlCol="0">
            <a:spAutoFit/>
          </a:bodyPr>
          <a:lstStyle/>
          <a:p>
            <a:r>
              <a:rPr lang="en-US" sz="1200" b="1" dirty="0"/>
              <a:t>C</a:t>
            </a:r>
          </a:p>
        </p:txBody>
      </p:sp>
      <p:sp>
        <p:nvSpPr>
          <p:cNvPr id="19" name="TextBox 18">
            <a:extLst>
              <a:ext uri="{FF2B5EF4-FFF2-40B4-BE49-F238E27FC236}">
                <a16:creationId xmlns:a16="http://schemas.microsoft.com/office/drawing/2014/main" id="{AC26BCFD-7912-5A9F-4AA9-1A2EB7634FA4}"/>
              </a:ext>
            </a:extLst>
          </p:cNvPr>
          <p:cNvSpPr txBox="1"/>
          <p:nvPr/>
        </p:nvSpPr>
        <p:spPr>
          <a:xfrm>
            <a:off x="10442309" y="616289"/>
            <a:ext cx="410967" cy="276999"/>
          </a:xfrm>
          <a:prstGeom prst="rect">
            <a:avLst/>
          </a:prstGeom>
          <a:noFill/>
        </p:spPr>
        <p:txBody>
          <a:bodyPr wrap="square" rtlCol="0">
            <a:spAutoFit/>
          </a:bodyPr>
          <a:lstStyle/>
          <a:p>
            <a:r>
              <a:rPr lang="en-US" sz="1200" b="1" dirty="0"/>
              <a:t>D</a:t>
            </a:r>
          </a:p>
        </p:txBody>
      </p:sp>
    </p:spTree>
    <p:extLst>
      <p:ext uri="{BB962C8B-B14F-4D97-AF65-F5344CB8AC3E}">
        <p14:creationId xmlns:p14="http://schemas.microsoft.com/office/powerpoint/2010/main" val="1674373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E1B36-5851-D4E8-00AA-23C77BCDC6B9}"/>
              </a:ext>
            </a:extLst>
          </p:cNvPr>
          <p:cNvSpPr>
            <a:spLocks noGrp="1"/>
          </p:cNvSpPr>
          <p:nvPr>
            <p:ph type="title"/>
          </p:nvPr>
        </p:nvSpPr>
        <p:spPr/>
        <p:txBody>
          <a:bodyPr/>
          <a:lstStyle/>
          <a:p>
            <a:pPr algn="ctr"/>
            <a:r>
              <a:rPr lang="en-US" b="1" dirty="0">
                <a:solidFill>
                  <a:srgbClr val="C00000"/>
                </a:solidFill>
              </a:rPr>
              <a:t>DiD data files</a:t>
            </a:r>
          </a:p>
        </p:txBody>
      </p:sp>
      <p:graphicFrame>
        <p:nvGraphicFramePr>
          <p:cNvPr id="5" name="Content Placeholder 4">
            <a:extLst>
              <a:ext uri="{FF2B5EF4-FFF2-40B4-BE49-F238E27FC236}">
                <a16:creationId xmlns:a16="http://schemas.microsoft.com/office/drawing/2014/main" id="{59FAD756-F618-BC95-6387-EF0C45E63303}"/>
              </a:ext>
            </a:extLst>
          </p:cNvPr>
          <p:cNvGraphicFramePr>
            <a:graphicFrameLocks noGrp="1"/>
          </p:cNvGraphicFramePr>
          <p:nvPr>
            <p:ph sz="half" idx="1"/>
            <p:extLst>
              <p:ext uri="{D42A27DB-BD31-4B8C-83A1-F6EECF244321}">
                <p14:modId xmlns:p14="http://schemas.microsoft.com/office/powerpoint/2010/main" val="3689387325"/>
              </p:ext>
            </p:extLst>
          </p:nvPr>
        </p:nvGraphicFramePr>
        <p:xfrm>
          <a:off x="452064" y="1825624"/>
          <a:ext cx="6852860" cy="3794339"/>
        </p:xfrm>
        <a:graphic>
          <a:graphicData uri="http://schemas.openxmlformats.org/drawingml/2006/table">
            <a:tbl>
              <a:tblPr firstRow="1" bandRow="1">
                <a:tableStyleId>{5C22544A-7EE6-4342-B048-85BDC9FD1C3A}</a:tableStyleId>
              </a:tblPr>
              <a:tblGrid>
                <a:gridCol w="1150705">
                  <a:extLst>
                    <a:ext uri="{9D8B030D-6E8A-4147-A177-3AD203B41FA5}">
                      <a16:colId xmlns:a16="http://schemas.microsoft.com/office/drawing/2014/main" val="2705878457"/>
                    </a:ext>
                  </a:extLst>
                </a:gridCol>
                <a:gridCol w="1263721">
                  <a:extLst>
                    <a:ext uri="{9D8B030D-6E8A-4147-A177-3AD203B41FA5}">
                      <a16:colId xmlns:a16="http://schemas.microsoft.com/office/drawing/2014/main" val="1181341604"/>
                    </a:ext>
                  </a:extLst>
                </a:gridCol>
                <a:gridCol w="1697290">
                  <a:extLst>
                    <a:ext uri="{9D8B030D-6E8A-4147-A177-3AD203B41FA5}">
                      <a16:colId xmlns:a16="http://schemas.microsoft.com/office/drawing/2014/main" val="671968555"/>
                    </a:ext>
                  </a:extLst>
                </a:gridCol>
                <a:gridCol w="1370572">
                  <a:extLst>
                    <a:ext uri="{9D8B030D-6E8A-4147-A177-3AD203B41FA5}">
                      <a16:colId xmlns:a16="http://schemas.microsoft.com/office/drawing/2014/main" val="431396816"/>
                    </a:ext>
                  </a:extLst>
                </a:gridCol>
                <a:gridCol w="1370572">
                  <a:extLst>
                    <a:ext uri="{9D8B030D-6E8A-4147-A177-3AD203B41FA5}">
                      <a16:colId xmlns:a16="http://schemas.microsoft.com/office/drawing/2014/main" val="1006246091"/>
                    </a:ext>
                  </a:extLst>
                </a:gridCol>
              </a:tblGrid>
              <a:tr h="681035">
                <a:tc>
                  <a:txBody>
                    <a:bodyPr/>
                    <a:lstStyle/>
                    <a:p>
                      <a:pPr algn="ctr"/>
                      <a:r>
                        <a:rPr lang="en-US" dirty="0"/>
                        <a:t>Subject</a:t>
                      </a:r>
                    </a:p>
                  </a:txBody>
                  <a:tcPr/>
                </a:tc>
                <a:tc>
                  <a:txBody>
                    <a:bodyPr/>
                    <a:lstStyle/>
                    <a:p>
                      <a:pPr algn="ctr"/>
                      <a:r>
                        <a:rPr lang="en-US" dirty="0"/>
                        <a:t>Outcome</a:t>
                      </a:r>
                    </a:p>
                  </a:txBody>
                  <a:tcPr/>
                </a:tc>
                <a:tc>
                  <a:txBody>
                    <a:bodyPr/>
                    <a:lstStyle/>
                    <a:p>
                      <a:pPr algn="ctr"/>
                      <a:r>
                        <a:rPr lang="en-US" dirty="0"/>
                        <a:t>Treatment</a:t>
                      </a:r>
                    </a:p>
                  </a:txBody>
                  <a:tcPr/>
                </a:tc>
                <a:tc>
                  <a:txBody>
                    <a:bodyPr/>
                    <a:lstStyle/>
                    <a:p>
                      <a:pPr algn="ctr"/>
                      <a:r>
                        <a:rPr lang="en-US" dirty="0"/>
                        <a:t>Time</a:t>
                      </a:r>
                    </a:p>
                  </a:txBody>
                  <a:tcPr/>
                </a:tc>
                <a:tc>
                  <a:txBody>
                    <a:bodyPr/>
                    <a:lstStyle/>
                    <a:p>
                      <a:pPr algn="ctr"/>
                      <a:r>
                        <a:rPr lang="en-US" dirty="0"/>
                        <a:t>Treatment x Time</a:t>
                      </a:r>
                    </a:p>
                  </a:txBody>
                  <a:tcPr/>
                </a:tc>
                <a:extLst>
                  <a:ext uri="{0D108BD9-81ED-4DB2-BD59-A6C34878D82A}">
                    <a16:rowId xmlns:a16="http://schemas.microsoft.com/office/drawing/2014/main" val="3558672789"/>
                  </a:ext>
                </a:extLst>
              </a:tr>
              <a:tr h="389163">
                <a:tc>
                  <a:txBody>
                    <a:bodyPr/>
                    <a:lstStyle/>
                    <a:p>
                      <a:pPr algn="ctr"/>
                      <a:r>
                        <a:rPr lang="en-US" dirty="0"/>
                        <a:t>1</a:t>
                      </a:r>
                    </a:p>
                  </a:txBody>
                  <a:tcPr/>
                </a:tc>
                <a:tc>
                  <a:txBody>
                    <a:bodyPr/>
                    <a:lstStyle/>
                    <a:p>
                      <a:pPr algn="ctr"/>
                      <a:r>
                        <a:rPr lang="en-US" dirty="0"/>
                        <a:t>50</a:t>
                      </a:r>
                    </a:p>
                  </a:txBody>
                  <a:tcPr/>
                </a:tc>
                <a:tc>
                  <a:txBody>
                    <a:bodyPr/>
                    <a:lstStyle/>
                    <a:p>
                      <a:pPr algn="ctr"/>
                      <a:r>
                        <a:rPr lang="en-US" dirty="0"/>
                        <a:t>1 (intervention)</a:t>
                      </a:r>
                    </a:p>
                  </a:txBody>
                  <a:tcPr/>
                </a:tc>
                <a:tc>
                  <a:txBody>
                    <a:bodyPr/>
                    <a:lstStyle/>
                    <a:p>
                      <a:pPr algn="ctr"/>
                      <a:r>
                        <a:rPr lang="en-US" dirty="0"/>
                        <a:t>0 (pre)</a:t>
                      </a:r>
                    </a:p>
                  </a:txBody>
                  <a:tcPr/>
                </a:tc>
                <a:tc>
                  <a:txBody>
                    <a:bodyPr/>
                    <a:lstStyle/>
                    <a:p>
                      <a:pPr algn="ctr"/>
                      <a:r>
                        <a:rPr lang="en-US" dirty="0"/>
                        <a:t>0</a:t>
                      </a:r>
                    </a:p>
                  </a:txBody>
                  <a:tcPr/>
                </a:tc>
                <a:extLst>
                  <a:ext uri="{0D108BD9-81ED-4DB2-BD59-A6C34878D82A}">
                    <a16:rowId xmlns:a16="http://schemas.microsoft.com/office/drawing/2014/main" val="3917668313"/>
                  </a:ext>
                </a:extLst>
              </a:tr>
              <a:tr h="389163">
                <a:tc>
                  <a:txBody>
                    <a:bodyPr/>
                    <a:lstStyle/>
                    <a:p>
                      <a:pPr algn="ctr"/>
                      <a:r>
                        <a:rPr lang="en-US" dirty="0"/>
                        <a:t>1</a:t>
                      </a:r>
                    </a:p>
                  </a:txBody>
                  <a:tcPr/>
                </a:tc>
                <a:tc>
                  <a:txBody>
                    <a:bodyPr/>
                    <a:lstStyle/>
                    <a:p>
                      <a:pPr algn="ctr"/>
                      <a:r>
                        <a:rPr lang="en-US" dirty="0"/>
                        <a:t>65</a:t>
                      </a:r>
                    </a:p>
                  </a:txBody>
                  <a:tcPr/>
                </a:tc>
                <a:tc>
                  <a:txBody>
                    <a:bodyPr/>
                    <a:lstStyle/>
                    <a:p>
                      <a:pPr algn="ctr"/>
                      <a:r>
                        <a:rPr lang="en-US" dirty="0"/>
                        <a:t>1</a:t>
                      </a:r>
                    </a:p>
                  </a:txBody>
                  <a:tcPr/>
                </a:tc>
                <a:tc>
                  <a:txBody>
                    <a:bodyPr/>
                    <a:lstStyle/>
                    <a:p>
                      <a:pPr algn="ctr"/>
                      <a:r>
                        <a:rPr lang="en-US" dirty="0"/>
                        <a:t>1 (post)</a:t>
                      </a:r>
                    </a:p>
                  </a:txBody>
                  <a:tcPr/>
                </a:tc>
                <a:tc>
                  <a:txBody>
                    <a:bodyPr/>
                    <a:lstStyle/>
                    <a:p>
                      <a:pPr algn="ctr"/>
                      <a:r>
                        <a:rPr lang="en-US" dirty="0"/>
                        <a:t>1</a:t>
                      </a:r>
                    </a:p>
                  </a:txBody>
                  <a:tcPr/>
                </a:tc>
                <a:extLst>
                  <a:ext uri="{0D108BD9-81ED-4DB2-BD59-A6C34878D82A}">
                    <a16:rowId xmlns:a16="http://schemas.microsoft.com/office/drawing/2014/main" val="3305751987"/>
                  </a:ext>
                </a:extLst>
              </a:tr>
              <a:tr h="389163">
                <a:tc>
                  <a:txBody>
                    <a:bodyPr/>
                    <a:lstStyle/>
                    <a:p>
                      <a:pPr algn="ctr"/>
                      <a:r>
                        <a:rPr lang="en-US" dirty="0"/>
                        <a:t>2</a:t>
                      </a:r>
                    </a:p>
                  </a:txBody>
                  <a:tcPr/>
                </a:tc>
                <a:tc>
                  <a:txBody>
                    <a:bodyPr/>
                    <a:lstStyle/>
                    <a:p>
                      <a:pPr algn="ctr"/>
                      <a:r>
                        <a:rPr lang="en-US" dirty="0"/>
                        <a:t>36</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2163453689"/>
                  </a:ext>
                </a:extLst>
              </a:tr>
              <a:tr h="389163">
                <a:tc>
                  <a:txBody>
                    <a:bodyPr/>
                    <a:lstStyle/>
                    <a:p>
                      <a:pPr algn="ctr"/>
                      <a:r>
                        <a:rPr lang="en-US" dirty="0"/>
                        <a:t>2</a:t>
                      </a:r>
                    </a:p>
                  </a:txBody>
                  <a:tcPr/>
                </a:tc>
                <a:tc>
                  <a:txBody>
                    <a:bodyPr/>
                    <a:lstStyle/>
                    <a:p>
                      <a:pPr algn="ctr"/>
                      <a:r>
                        <a:rPr lang="en-US" dirty="0"/>
                        <a:t>42</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1074329400"/>
                  </a:ext>
                </a:extLst>
              </a:tr>
              <a:tr h="389163">
                <a:tc>
                  <a:txBody>
                    <a:bodyPr/>
                    <a:lstStyle/>
                    <a:p>
                      <a:pPr algn="ctr"/>
                      <a:r>
                        <a:rPr lang="en-US" dirty="0"/>
                        <a:t>3</a:t>
                      </a:r>
                    </a:p>
                  </a:txBody>
                  <a:tcPr/>
                </a:tc>
                <a:tc>
                  <a:txBody>
                    <a:bodyPr/>
                    <a:lstStyle/>
                    <a:p>
                      <a:pPr algn="ctr"/>
                      <a:r>
                        <a:rPr lang="en-US" dirty="0"/>
                        <a:t>55</a:t>
                      </a:r>
                    </a:p>
                  </a:txBody>
                  <a:tcPr/>
                </a:tc>
                <a:tc>
                  <a:txBody>
                    <a:bodyPr/>
                    <a:lstStyle/>
                    <a:p>
                      <a:pPr algn="ctr"/>
                      <a:r>
                        <a:rPr lang="en-US" dirty="0"/>
                        <a:t>0 (control)</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26769972"/>
                  </a:ext>
                </a:extLst>
              </a:tr>
              <a:tr h="389163">
                <a:tc>
                  <a:txBody>
                    <a:bodyPr/>
                    <a:lstStyle/>
                    <a:p>
                      <a:pPr algn="ctr"/>
                      <a:r>
                        <a:rPr lang="en-US" dirty="0"/>
                        <a:t>3</a:t>
                      </a:r>
                    </a:p>
                  </a:txBody>
                  <a:tcPr/>
                </a:tc>
                <a:tc>
                  <a:txBody>
                    <a:bodyPr/>
                    <a:lstStyle/>
                    <a:p>
                      <a:pPr algn="ctr"/>
                      <a:r>
                        <a:rPr lang="en-US" dirty="0"/>
                        <a:t>68</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extLst>
                  <a:ext uri="{0D108BD9-81ED-4DB2-BD59-A6C34878D82A}">
                    <a16:rowId xmlns:a16="http://schemas.microsoft.com/office/drawing/2014/main" val="3745571368"/>
                  </a:ext>
                </a:extLst>
              </a:tr>
              <a:tr h="389163">
                <a:tc>
                  <a:txBody>
                    <a:bodyPr/>
                    <a:lstStyle/>
                    <a:p>
                      <a:pPr algn="ctr"/>
                      <a:r>
                        <a:rPr lang="en-US" dirty="0"/>
                        <a:t>4</a:t>
                      </a:r>
                    </a:p>
                  </a:txBody>
                  <a:tcPr/>
                </a:tc>
                <a:tc>
                  <a:txBody>
                    <a:bodyPr/>
                    <a:lstStyle/>
                    <a:p>
                      <a:pPr algn="ctr"/>
                      <a:r>
                        <a:rPr lang="en-US" dirty="0"/>
                        <a:t>36</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1033481199"/>
                  </a:ext>
                </a:extLst>
              </a:tr>
              <a:tr h="389163">
                <a:tc>
                  <a:txBody>
                    <a:bodyPr/>
                    <a:lstStyle/>
                    <a:p>
                      <a:pPr algn="ctr"/>
                      <a:r>
                        <a:rPr lang="en-US" dirty="0"/>
                        <a:t>4</a:t>
                      </a:r>
                    </a:p>
                  </a:txBody>
                  <a:tcPr/>
                </a:tc>
                <a:tc>
                  <a:txBody>
                    <a:bodyPr/>
                    <a:lstStyle/>
                    <a:p>
                      <a:pPr algn="ctr"/>
                      <a:r>
                        <a:rPr lang="en-US" dirty="0"/>
                        <a:t>45</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extLst>
                  <a:ext uri="{0D108BD9-81ED-4DB2-BD59-A6C34878D82A}">
                    <a16:rowId xmlns:a16="http://schemas.microsoft.com/office/drawing/2014/main" val="336322821"/>
                  </a:ext>
                </a:extLst>
              </a:tr>
            </a:tbl>
          </a:graphicData>
        </a:graphic>
      </p:graphicFrame>
      <p:sp>
        <p:nvSpPr>
          <p:cNvPr id="6" name="TextBox 5">
            <a:extLst>
              <a:ext uri="{FF2B5EF4-FFF2-40B4-BE49-F238E27FC236}">
                <a16:creationId xmlns:a16="http://schemas.microsoft.com/office/drawing/2014/main" id="{70E5EA5E-35D2-050B-432B-B55E904E89C1}"/>
              </a:ext>
            </a:extLst>
          </p:cNvPr>
          <p:cNvSpPr txBox="1"/>
          <p:nvPr/>
        </p:nvSpPr>
        <p:spPr>
          <a:xfrm>
            <a:off x="7911101" y="1962364"/>
            <a:ext cx="3442699" cy="3170099"/>
          </a:xfrm>
          <a:prstGeom prst="rect">
            <a:avLst/>
          </a:prstGeom>
          <a:noFill/>
        </p:spPr>
        <p:txBody>
          <a:bodyPr wrap="square" rtlCol="0">
            <a:spAutoFit/>
          </a:bodyPr>
          <a:lstStyle/>
          <a:p>
            <a:r>
              <a:rPr lang="en-US" sz="2000" dirty="0"/>
              <a:t>Treatment: 0 = units that were never treated (e.g., states that never passed a policy of interest); 1 = units that were treated (states that passed a policy of interest)</a:t>
            </a:r>
          </a:p>
          <a:p>
            <a:endParaRPr lang="en-US" sz="2000" dirty="0"/>
          </a:p>
          <a:p>
            <a:r>
              <a:rPr lang="en-US" sz="2000" dirty="0"/>
              <a:t>Time: 0 = time before the event happens; 1 = time when the event happens and after</a:t>
            </a:r>
          </a:p>
        </p:txBody>
      </p:sp>
    </p:spTree>
    <p:extLst>
      <p:ext uri="{BB962C8B-B14F-4D97-AF65-F5344CB8AC3E}">
        <p14:creationId xmlns:p14="http://schemas.microsoft.com/office/powerpoint/2010/main" val="3994609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7C467-BB46-AD7B-6944-BE8F51BD7C5E}"/>
              </a:ext>
            </a:extLst>
          </p:cNvPr>
          <p:cNvSpPr>
            <a:spLocks noGrp="1"/>
          </p:cNvSpPr>
          <p:nvPr>
            <p:ph type="title"/>
          </p:nvPr>
        </p:nvSpPr>
        <p:spPr>
          <a:xfrm>
            <a:off x="838201" y="365125"/>
            <a:ext cx="9435956" cy="1325563"/>
          </a:xfrm>
        </p:spPr>
        <p:txBody>
          <a:bodyPr/>
          <a:lstStyle/>
          <a:p>
            <a:pPr algn="ctr"/>
            <a:r>
              <a:rPr lang="en-US" b="1" dirty="0">
                <a:solidFill>
                  <a:srgbClr val="C00000"/>
                </a:solidFill>
              </a:rPr>
              <a:t>Using OLS</a:t>
            </a:r>
          </a:p>
        </p:txBody>
      </p:sp>
      <p:sp>
        <p:nvSpPr>
          <p:cNvPr id="3" name="Content Placeholder 2">
            <a:extLst>
              <a:ext uri="{FF2B5EF4-FFF2-40B4-BE49-F238E27FC236}">
                <a16:creationId xmlns:a16="http://schemas.microsoft.com/office/drawing/2014/main" id="{4D73C493-F64F-68DD-F0B8-8034AF30CD35}"/>
              </a:ext>
            </a:extLst>
          </p:cNvPr>
          <p:cNvSpPr>
            <a:spLocks noGrp="1"/>
          </p:cNvSpPr>
          <p:nvPr>
            <p:ph sz="half" idx="1"/>
          </p:nvPr>
        </p:nvSpPr>
        <p:spPr>
          <a:xfrm>
            <a:off x="838200" y="2028497"/>
            <a:ext cx="4196256" cy="4148466"/>
          </a:xfrm>
        </p:spPr>
        <p:txBody>
          <a:bodyPr>
            <a:normAutofit/>
          </a:bodyPr>
          <a:lstStyle/>
          <a:p>
            <a:pPr marL="0" indent="0">
              <a:buNone/>
            </a:pPr>
            <a:r>
              <a:rPr lang="en-US" sz="2500" dirty="0" err="1"/>
              <a:t>xtset</a:t>
            </a:r>
            <a:r>
              <a:rPr lang="en-US" sz="2500" dirty="0"/>
              <a:t> subject time</a:t>
            </a:r>
          </a:p>
        </p:txBody>
      </p:sp>
      <p:pic>
        <p:nvPicPr>
          <p:cNvPr id="8" name="Picture 7">
            <a:extLst>
              <a:ext uri="{FF2B5EF4-FFF2-40B4-BE49-F238E27FC236}">
                <a16:creationId xmlns:a16="http://schemas.microsoft.com/office/drawing/2014/main" id="{9496C3CC-3108-4052-D280-C573D82CFFA0}"/>
              </a:ext>
            </a:extLst>
          </p:cNvPr>
          <p:cNvPicPr>
            <a:picLocks noChangeAspect="1"/>
          </p:cNvPicPr>
          <p:nvPr/>
        </p:nvPicPr>
        <p:blipFill>
          <a:blip r:embed="rId2"/>
          <a:srcRect r="43690"/>
          <a:stretch/>
        </p:blipFill>
        <p:spPr>
          <a:xfrm>
            <a:off x="5532727" y="2152432"/>
            <a:ext cx="6659273" cy="4755497"/>
          </a:xfrm>
          <a:prstGeom prst="rect">
            <a:avLst/>
          </a:prstGeom>
        </p:spPr>
      </p:pic>
      <p:cxnSp>
        <p:nvCxnSpPr>
          <p:cNvPr id="10" name="Straight Connector 9">
            <a:extLst>
              <a:ext uri="{FF2B5EF4-FFF2-40B4-BE49-F238E27FC236}">
                <a16:creationId xmlns:a16="http://schemas.microsoft.com/office/drawing/2014/main" id="{4D57992F-041A-B528-5BFB-B6738AA10EBD}"/>
              </a:ext>
            </a:extLst>
          </p:cNvPr>
          <p:cNvCxnSpPr/>
          <p:nvPr/>
        </p:nvCxnSpPr>
        <p:spPr>
          <a:xfrm>
            <a:off x="7191909" y="5637943"/>
            <a:ext cx="280484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53553B03-8984-A3D2-2741-9841587CA8E0}"/>
              </a:ext>
            </a:extLst>
          </p:cNvPr>
          <p:cNvGraphicFramePr>
            <a:graphicFrameLocks noGrp="1"/>
          </p:cNvGraphicFramePr>
          <p:nvPr>
            <p:extLst>
              <p:ext uri="{D42A27DB-BD31-4B8C-83A1-F6EECF244321}">
                <p14:modId xmlns:p14="http://schemas.microsoft.com/office/powerpoint/2010/main" val="1076839807"/>
              </p:ext>
            </p:extLst>
          </p:nvPr>
        </p:nvGraphicFramePr>
        <p:xfrm>
          <a:off x="726527" y="2718369"/>
          <a:ext cx="2766684" cy="1031696"/>
        </p:xfrm>
        <a:graphic>
          <a:graphicData uri="http://schemas.openxmlformats.org/drawingml/2006/table">
            <a:tbl>
              <a:tblPr>
                <a:tableStyleId>{22838BEF-8BB2-4498-84A7-C5851F593DF1}</a:tableStyleId>
              </a:tblPr>
              <a:tblGrid>
                <a:gridCol w="1240238">
                  <a:extLst>
                    <a:ext uri="{9D8B030D-6E8A-4147-A177-3AD203B41FA5}">
                      <a16:colId xmlns:a16="http://schemas.microsoft.com/office/drawing/2014/main" val="2339658671"/>
                    </a:ext>
                  </a:extLst>
                </a:gridCol>
                <a:gridCol w="763223">
                  <a:extLst>
                    <a:ext uri="{9D8B030D-6E8A-4147-A177-3AD203B41FA5}">
                      <a16:colId xmlns:a16="http://schemas.microsoft.com/office/drawing/2014/main" val="1707479535"/>
                    </a:ext>
                  </a:extLst>
                </a:gridCol>
                <a:gridCol w="763223">
                  <a:extLst>
                    <a:ext uri="{9D8B030D-6E8A-4147-A177-3AD203B41FA5}">
                      <a16:colId xmlns:a16="http://schemas.microsoft.com/office/drawing/2014/main" val="3041603535"/>
                    </a:ext>
                  </a:extLst>
                </a:gridCol>
              </a:tblGrid>
              <a:tr h="257924">
                <a:tc>
                  <a:txBody>
                    <a:bodyPr/>
                    <a:lstStyle/>
                    <a:p>
                      <a:pPr algn="l" fontAlgn="b"/>
                      <a:endParaRPr lang="en-US" sz="11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t"/>
                      <a:r>
                        <a:rPr lang="en-US" sz="1100" b="1" u="none" strike="noStrike" dirty="0">
                          <a:effectLst/>
                        </a:rPr>
                        <a:t>Pre</a:t>
                      </a:r>
                      <a:endParaRPr lang="en-US" sz="1100" b="1"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US" sz="1100" b="1" u="none" strike="noStrike" dirty="0">
                          <a:effectLst/>
                        </a:rPr>
                        <a:t>Post</a:t>
                      </a:r>
                      <a:endParaRPr lang="en-US" sz="1100" b="1" i="0" u="none" strike="noStrike" dirty="0">
                        <a:solidFill>
                          <a:srgbClr val="000000"/>
                        </a:solidFill>
                        <a:effectLst/>
                        <a:latin typeface="Times New Roman" panose="02020603050405020304" pitchFamily="18" charset="0"/>
                      </a:endParaRPr>
                    </a:p>
                  </a:txBody>
                  <a:tcPr marL="9525" marR="9525" marT="9525" marB="0"/>
                </a:tc>
                <a:extLst>
                  <a:ext uri="{0D108BD9-81ED-4DB2-BD59-A6C34878D82A}">
                    <a16:rowId xmlns:a16="http://schemas.microsoft.com/office/drawing/2014/main" val="1136916184"/>
                  </a:ext>
                </a:extLst>
              </a:tr>
              <a:tr h="257924">
                <a:tc>
                  <a:txBody>
                    <a:bodyPr/>
                    <a:lstStyle/>
                    <a:p>
                      <a:pPr algn="l" fontAlgn="b"/>
                      <a:r>
                        <a:rPr lang="en-US" sz="1100" b="1" u="none" strike="noStrike" dirty="0">
                          <a:effectLst/>
                        </a:rPr>
                        <a:t>Control</a:t>
                      </a:r>
                      <a:endParaRPr lang="en-US" sz="11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t"/>
                      <a:r>
                        <a:rPr lang="en-US" sz="1100" u="none" strike="noStrike" dirty="0">
                          <a:effectLst/>
                        </a:rPr>
                        <a:t>40.33</a:t>
                      </a:r>
                      <a:endParaRPr lang="en-US" sz="1100" b="0"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US" sz="1100" u="none" strike="noStrike" dirty="0">
                          <a:effectLst/>
                        </a:rPr>
                        <a:t>42.67</a:t>
                      </a:r>
                      <a:endParaRPr lang="en-US" sz="1100" b="0" i="0" u="none" strike="noStrike" dirty="0">
                        <a:solidFill>
                          <a:srgbClr val="000000"/>
                        </a:solidFill>
                        <a:effectLst/>
                        <a:latin typeface="Times New Roman" panose="02020603050405020304" pitchFamily="18" charset="0"/>
                      </a:endParaRPr>
                    </a:p>
                  </a:txBody>
                  <a:tcPr marL="9525" marR="9525" marT="9525" marB="0"/>
                </a:tc>
                <a:extLst>
                  <a:ext uri="{0D108BD9-81ED-4DB2-BD59-A6C34878D82A}">
                    <a16:rowId xmlns:a16="http://schemas.microsoft.com/office/drawing/2014/main" val="3034003967"/>
                  </a:ext>
                </a:extLst>
              </a:tr>
              <a:tr h="257924">
                <a:tc>
                  <a:txBody>
                    <a:bodyPr/>
                    <a:lstStyle/>
                    <a:p>
                      <a:pPr algn="l" fontAlgn="b"/>
                      <a:r>
                        <a:rPr lang="en-US" sz="1100" b="1" u="none" strike="noStrike" dirty="0">
                          <a:effectLst/>
                        </a:rPr>
                        <a:t>Treatment</a:t>
                      </a:r>
                      <a:endParaRPr lang="en-US" sz="11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t"/>
                      <a:r>
                        <a:rPr lang="en-US" sz="1100" u="none" strike="noStrike">
                          <a:effectLst/>
                        </a:rPr>
                        <a:t>43</a:t>
                      </a:r>
                      <a:endParaRPr lang="en-US" sz="1100" b="0" i="0" u="none" strike="noStrike">
                        <a:solidFill>
                          <a:srgbClr val="000000"/>
                        </a:solidFill>
                        <a:effectLst/>
                        <a:latin typeface="Times New Roman" panose="02020603050405020304" pitchFamily="18" charset="0"/>
                      </a:endParaRPr>
                    </a:p>
                  </a:txBody>
                  <a:tcPr marL="9525" marR="9525" marT="9525" marB="0"/>
                </a:tc>
                <a:tc>
                  <a:txBody>
                    <a:bodyPr/>
                    <a:lstStyle/>
                    <a:p>
                      <a:pPr algn="ctr" fontAlgn="t"/>
                      <a:r>
                        <a:rPr lang="en-US" sz="1100" u="none" strike="noStrike" dirty="0">
                          <a:effectLst/>
                        </a:rPr>
                        <a:t>51.5</a:t>
                      </a:r>
                      <a:endParaRPr lang="en-US" sz="1100" b="0" i="0" u="none" strike="noStrike" dirty="0">
                        <a:solidFill>
                          <a:srgbClr val="000000"/>
                        </a:solidFill>
                        <a:effectLst/>
                        <a:latin typeface="Times New Roman" panose="02020603050405020304" pitchFamily="18" charset="0"/>
                      </a:endParaRPr>
                    </a:p>
                  </a:txBody>
                  <a:tcPr marL="9525" marR="9525" marT="9525" marB="0"/>
                </a:tc>
                <a:extLst>
                  <a:ext uri="{0D108BD9-81ED-4DB2-BD59-A6C34878D82A}">
                    <a16:rowId xmlns:a16="http://schemas.microsoft.com/office/drawing/2014/main" val="3964276194"/>
                  </a:ext>
                </a:extLst>
              </a:tr>
              <a:tr h="257924">
                <a:tc>
                  <a:txBody>
                    <a:bodyPr/>
                    <a:lstStyle/>
                    <a:p>
                      <a:pPr algn="l" fontAlgn="b"/>
                      <a:r>
                        <a:rPr lang="en-US" sz="1100" b="1" u="none" strike="noStrike" dirty="0">
                          <a:effectLst/>
                        </a:rPr>
                        <a:t>Counterfactual</a:t>
                      </a:r>
                      <a:endParaRPr lang="en-US" sz="11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t"/>
                      <a:r>
                        <a:rPr lang="en-US" sz="1100" u="none" strike="noStrike">
                          <a:effectLst/>
                        </a:rPr>
                        <a:t>43</a:t>
                      </a:r>
                      <a:endParaRPr lang="en-US" sz="1100" b="0" i="0" u="none" strike="noStrike">
                        <a:solidFill>
                          <a:srgbClr val="000000"/>
                        </a:solidFill>
                        <a:effectLst/>
                        <a:latin typeface="Times New Roman" panose="02020603050405020304" pitchFamily="18" charset="0"/>
                      </a:endParaRPr>
                    </a:p>
                  </a:txBody>
                  <a:tcPr marL="9525" marR="9525" marT="9525" marB="0"/>
                </a:tc>
                <a:tc>
                  <a:txBody>
                    <a:bodyPr/>
                    <a:lstStyle/>
                    <a:p>
                      <a:pPr algn="ctr" fontAlgn="t"/>
                      <a:r>
                        <a:rPr lang="en-US" sz="1100" u="none" strike="noStrike" dirty="0">
                          <a:effectLst/>
                        </a:rPr>
                        <a:t>45.34</a:t>
                      </a:r>
                      <a:endParaRPr lang="en-US" sz="1100" b="0" i="0" u="none" strike="noStrike" dirty="0">
                        <a:solidFill>
                          <a:srgbClr val="000000"/>
                        </a:solidFill>
                        <a:effectLst/>
                        <a:latin typeface="Times New Roman" panose="02020603050405020304" pitchFamily="18" charset="0"/>
                      </a:endParaRPr>
                    </a:p>
                  </a:txBody>
                  <a:tcPr marL="9525" marR="9525" marT="9525" marB="0"/>
                </a:tc>
                <a:extLst>
                  <a:ext uri="{0D108BD9-81ED-4DB2-BD59-A6C34878D82A}">
                    <a16:rowId xmlns:a16="http://schemas.microsoft.com/office/drawing/2014/main" val="2108323372"/>
                  </a:ext>
                </a:extLst>
              </a:tr>
            </a:tbl>
          </a:graphicData>
        </a:graphic>
      </p:graphicFrame>
      <p:graphicFrame>
        <p:nvGraphicFramePr>
          <p:cNvPr id="17" name="Chart 16">
            <a:extLst>
              <a:ext uri="{FF2B5EF4-FFF2-40B4-BE49-F238E27FC236}">
                <a16:creationId xmlns:a16="http://schemas.microsoft.com/office/drawing/2014/main" id="{E2AD1558-FA68-A352-78CB-3D0554DEFA14}"/>
              </a:ext>
            </a:extLst>
          </p:cNvPr>
          <p:cNvGraphicFramePr>
            <a:graphicFrameLocks/>
          </p:cNvGraphicFramePr>
          <p:nvPr>
            <p:extLst>
              <p:ext uri="{D42A27DB-BD31-4B8C-83A1-F6EECF244321}">
                <p14:modId xmlns:p14="http://schemas.microsoft.com/office/powerpoint/2010/main" val="3935557287"/>
              </p:ext>
            </p:extLst>
          </p:nvPr>
        </p:nvGraphicFramePr>
        <p:xfrm>
          <a:off x="0" y="4095023"/>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1874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E2FC-6221-B90B-F313-D4FBAE2AA4EF}"/>
              </a:ext>
            </a:extLst>
          </p:cNvPr>
          <p:cNvSpPr>
            <a:spLocks noGrp="1"/>
          </p:cNvSpPr>
          <p:nvPr>
            <p:ph type="title"/>
          </p:nvPr>
        </p:nvSpPr>
        <p:spPr>
          <a:xfrm>
            <a:off x="838200" y="365126"/>
            <a:ext cx="10515600" cy="467082"/>
          </a:xfrm>
        </p:spPr>
        <p:txBody>
          <a:bodyPr>
            <a:normAutofit fontScale="90000"/>
          </a:bodyPr>
          <a:lstStyle/>
          <a:p>
            <a:pPr algn="ctr"/>
            <a:r>
              <a:rPr lang="en-US" b="1" dirty="0">
                <a:solidFill>
                  <a:srgbClr val="C00000"/>
                </a:solidFill>
              </a:rPr>
              <a:t>Stata </a:t>
            </a:r>
            <a:r>
              <a:rPr lang="en-US" b="1" dirty="0" err="1">
                <a:solidFill>
                  <a:srgbClr val="C00000"/>
                </a:solidFill>
              </a:rPr>
              <a:t>didregress</a:t>
            </a:r>
            <a:r>
              <a:rPr lang="en-US" b="1" dirty="0">
                <a:solidFill>
                  <a:srgbClr val="C00000"/>
                </a:solidFill>
              </a:rPr>
              <a:t> command</a:t>
            </a:r>
          </a:p>
        </p:txBody>
      </p:sp>
      <p:sp>
        <p:nvSpPr>
          <p:cNvPr id="3" name="Content Placeholder 2">
            <a:extLst>
              <a:ext uri="{FF2B5EF4-FFF2-40B4-BE49-F238E27FC236}">
                <a16:creationId xmlns:a16="http://schemas.microsoft.com/office/drawing/2014/main" id="{CEFEC731-52D8-E59F-8F73-41565084957F}"/>
              </a:ext>
            </a:extLst>
          </p:cNvPr>
          <p:cNvSpPr>
            <a:spLocks noGrp="1"/>
          </p:cNvSpPr>
          <p:nvPr>
            <p:ph sz="half" idx="1"/>
          </p:nvPr>
        </p:nvSpPr>
        <p:spPr>
          <a:xfrm>
            <a:off x="359596" y="1825625"/>
            <a:ext cx="4715838" cy="4351338"/>
          </a:xfrm>
        </p:spPr>
        <p:txBody>
          <a:bodyPr>
            <a:normAutofit/>
          </a:bodyPr>
          <a:lstStyle/>
          <a:p>
            <a:pPr marL="0" indent="0">
              <a:buNone/>
            </a:pPr>
            <a:r>
              <a:rPr lang="en-US" dirty="0" err="1"/>
              <a:t>didregress</a:t>
            </a:r>
            <a:r>
              <a:rPr lang="en-US" dirty="0"/>
              <a:t> (</a:t>
            </a:r>
            <a:r>
              <a:rPr lang="en-US" dirty="0" err="1"/>
              <a:t>Outcome_variable</a:t>
            </a:r>
            <a:r>
              <a:rPr lang="en-US" dirty="0"/>
              <a:t> </a:t>
            </a:r>
            <a:r>
              <a:rPr lang="en-US" i="1" dirty="0" err="1"/>
              <a:t>control_variables</a:t>
            </a:r>
            <a:r>
              <a:rPr lang="en-US" dirty="0"/>
              <a:t>) (Treatment x Time), group(Unit identifier) time(</a:t>
            </a:r>
            <a:r>
              <a:rPr lang="en-US" dirty="0" err="1"/>
              <a:t>Time_variable</a:t>
            </a:r>
            <a:r>
              <a:rPr lang="en-US" dirty="0"/>
              <a:t>)</a:t>
            </a:r>
          </a:p>
          <a:p>
            <a:pPr marL="0" indent="0">
              <a:buNone/>
            </a:pPr>
            <a:endParaRPr lang="en-US" dirty="0"/>
          </a:p>
          <a:p>
            <a:pPr marL="0" indent="0">
              <a:buNone/>
            </a:pPr>
            <a:endParaRPr lang="en-US" dirty="0"/>
          </a:p>
          <a:p>
            <a:pPr marL="0" indent="0">
              <a:buNone/>
            </a:pPr>
            <a:r>
              <a:rPr lang="en-US" sz="2500" dirty="0"/>
              <a:t>Use </a:t>
            </a:r>
            <a:r>
              <a:rPr lang="en-US" sz="2500" dirty="0" err="1">
                <a:solidFill>
                  <a:srgbClr val="FF0000"/>
                </a:solidFill>
              </a:rPr>
              <a:t>xtdidregress</a:t>
            </a:r>
            <a:r>
              <a:rPr lang="en-US" sz="2500" dirty="0"/>
              <a:t> if panel data. Use </a:t>
            </a:r>
            <a:r>
              <a:rPr lang="en-US" sz="2500" dirty="0" err="1">
                <a:solidFill>
                  <a:srgbClr val="FF0000"/>
                </a:solidFill>
              </a:rPr>
              <a:t>didregress</a:t>
            </a:r>
            <a:r>
              <a:rPr lang="en-US" sz="2500" dirty="0"/>
              <a:t> if repeated cross-sectional data (i.e. surveys over time)</a:t>
            </a:r>
          </a:p>
        </p:txBody>
      </p:sp>
      <p:sp>
        <p:nvSpPr>
          <p:cNvPr id="4" name="Content Placeholder 3">
            <a:extLst>
              <a:ext uri="{FF2B5EF4-FFF2-40B4-BE49-F238E27FC236}">
                <a16:creationId xmlns:a16="http://schemas.microsoft.com/office/drawing/2014/main" id="{B220A7EF-87E2-9CF3-8A8F-FCD01821F12C}"/>
              </a:ext>
            </a:extLst>
          </p:cNvPr>
          <p:cNvSpPr>
            <a:spLocks noGrp="1"/>
          </p:cNvSpPr>
          <p:nvPr>
            <p:ph sz="half" idx="2"/>
          </p:nvPr>
        </p:nvSpPr>
        <p:spPr/>
        <p:txBody>
          <a:bodyPr>
            <a:normAutofit/>
          </a:bodyPr>
          <a:lstStyle/>
          <a:p>
            <a:endParaRPr lang="en-US"/>
          </a:p>
        </p:txBody>
      </p:sp>
      <p:pic>
        <p:nvPicPr>
          <p:cNvPr id="6" name="Picture 5">
            <a:extLst>
              <a:ext uri="{FF2B5EF4-FFF2-40B4-BE49-F238E27FC236}">
                <a16:creationId xmlns:a16="http://schemas.microsoft.com/office/drawing/2014/main" id="{118BF226-2A84-C42C-9C0C-AC7B671FCA8C}"/>
              </a:ext>
            </a:extLst>
          </p:cNvPr>
          <p:cNvPicPr>
            <a:picLocks noChangeAspect="1"/>
          </p:cNvPicPr>
          <p:nvPr/>
        </p:nvPicPr>
        <p:blipFill>
          <a:blip r:embed="rId2"/>
          <a:srcRect r="45141"/>
          <a:stretch/>
        </p:blipFill>
        <p:spPr>
          <a:xfrm>
            <a:off x="5503525" y="932582"/>
            <a:ext cx="6688475" cy="5843225"/>
          </a:xfrm>
          <a:prstGeom prst="rect">
            <a:avLst/>
          </a:prstGeom>
        </p:spPr>
      </p:pic>
      <p:cxnSp>
        <p:nvCxnSpPr>
          <p:cNvPr id="9" name="Straight Connector 8">
            <a:extLst>
              <a:ext uri="{FF2B5EF4-FFF2-40B4-BE49-F238E27FC236}">
                <a16:creationId xmlns:a16="http://schemas.microsoft.com/office/drawing/2014/main" id="{0287F0AB-B969-B93F-7B7A-371512FA80F1}"/>
              </a:ext>
            </a:extLst>
          </p:cNvPr>
          <p:cNvCxnSpPr/>
          <p:nvPr/>
        </p:nvCxnSpPr>
        <p:spPr>
          <a:xfrm>
            <a:off x="7253554" y="6398230"/>
            <a:ext cx="280484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603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9E0D6-8A26-8A3F-DED5-5F3FB86673BB}"/>
              </a:ext>
            </a:extLst>
          </p:cNvPr>
          <p:cNvSpPr>
            <a:spLocks noGrp="1"/>
          </p:cNvSpPr>
          <p:nvPr>
            <p:ph type="title"/>
          </p:nvPr>
        </p:nvSpPr>
        <p:spPr/>
        <p:txBody>
          <a:bodyPr/>
          <a:lstStyle/>
          <a:p>
            <a:pPr algn="ctr"/>
            <a:r>
              <a:rPr lang="en-US" b="1" dirty="0">
                <a:solidFill>
                  <a:srgbClr val="C00000"/>
                </a:solidFill>
              </a:rPr>
              <a:t>What if you only have two data points?</a:t>
            </a:r>
          </a:p>
        </p:txBody>
      </p:sp>
      <p:sp>
        <p:nvSpPr>
          <p:cNvPr id="3" name="Content Placeholder 2">
            <a:extLst>
              <a:ext uri="{FF2B5EF4-FFF2-40B4-BE49-F238E27FC236}">
                <a16:creationId xmlns:a16="http://schemas.microsoft.com/office/drawing/2014/main" id="{F55AC5DE-9698-B6EA-36C9-468813035AA2}"/>
              </a:ext>
            </a:extLst>
          </p:cNvPr>
          <p:cNvSpPr>
            <a:spLocks noGrp="1"/>
          </p:cNvSpPr>
          <p:nvPr>
            <p:ph sz="half" idx="1"/>
          </p:nvPr>
        </p:nvSpPr>
        <p:spPr>
          <a:xfrm>
            <a:off x="838200" y="1825625"/>
            <a:ext cx="10761324" cy="4351338"/>
          </a:xfrm>
        </p:spPr>
        <p:txBody>
          <a:bodyPr/>
          <a:lstStyle/>
          <a:p>
            <a:pPr marL="0" indent="0">
              <a:buNone/>
            </a:pPr>
            <a:r>
              <a:rPr lang="en-US" dirty="0"/>
              <a:t>To check for parallel trends assumption, you need several data points before the event.</a:t>
            </a:r>
          </a:p>
          <a:p>
            <a:pPr marL="0" indent="0">
              <a:buNone/>
            </a:pPr>
            <a:r>
              <a:rPr lang="en-US" dirty="0"/>
              <a:t>To mitigate the issue if you only have pre- and post-intervention data, you can use covariate balancing (e.g., propensity score weighting/matching) where you weight your control group to resemble the treatment group </a:t>
            </a:r>
            <a:r>
              <a:rPr lang="en-US" i="1" dirty="0"/>
              <a:t>at baseline</a:t>
            </a:r>
            <a:r>
              <a:rPr lang="en-US" dirty="0"/>
              <a:t> on observable characteristics and run DiD with those weights.</a:t>
            </a:r>
          </a:p>
          <a:p>
            <a:pPr marL="0" indent="0">
              <a:buNone/>
            </a:pPr>
            <a:r>
              <a:rPr lang="en-US" dirty="0"/>
              <a:t>Alternatively, try Difference-in-Difference-in-Difference (DDD)</a:t>
            </a:r>
          </a:p>
          <a:p>
            <a:pPr>
              <a:buFontTx/>
              <a:buChar char="-"/>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84341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B8ECD-DE78-1AE4-048B-19E00A3F6BD9}"/>
              </a:ext>
            </a:extLst>
          </p:cNvPr>
          <p:cNvSpPr>
            <a:spLocks noGrp="1"/>
          </p:cNvSpPr>
          <p:nvPr>
            <p:ph type="title"/>
          </p:nvPr>
        </p:nvSpPr>
        <p:spPr/>
        <p:txBody>
          <a:bodyPr/>
          <a:lstStyle/>
          <a:p>
            <a:pPr algn="ctr"/>
            <a:r>
              <a:rPr lang="en-US" b="1" dirty="0">
                <a:solidFill>
                  <a:srgbClr val="C00000"/>
                </a:solidFill>
              </a:rPr>
              <a:t>What if?</a:t>
            </a:r>
          </a:p>
        </p:txBody>
      </p:sp>
      <p:sp>
        <p:nvSpPr>
          <p:cNvPr id="3" name="Content Placeholder 2">
            <a:extLst>
              <a:ext uri="{FF2B5EF4-FFF2-40B4-BE49-F238E27FC236}">
                <a16:creationId xmlns:a16="http://schemas.microsoft.com/office/drawing/2014/main" id="{EAD80045-C641-466A-72AD-B147EC6E780D}"/>
              </a:ext>
            </a:extLst>
          </p:cNvPr>
          <p:cNvSpPr>
            <a:spLocks noGrp="1"/>
          </p:cNvSpPr>
          <p:nvPr>
            <p:ph sz="half" idx="1"/>
          </p:nvPr>
        </p:nvSpPr>
        <p:spPr>
          <a:xfrm>
            <a:off x="838200" y="1825625"/>
            <a:ext cx="4545458" cy="4351338"/>
          </a:xfrm>
        </p:spPr>
        <p:txBody>
          <a:bodyPr/>
          <a:lstStyle/>
          <a:p>
            <a:pPr marL="0" indent="0">
              <a:buNone/>
            </a:pPr>
            <a:r>
              <a:rPr lang="en-US" dirty="0"/>
              <a:t>We want to know the what happens to an outcome of interest before, during, and after an event?</a:t>
            </a:r>
          </a:p>
          <a:p>
            <a:pPr marL="0" indent="0">
              <a:buNone/>
            </a:pPr>
            <a:endParaRPr lang="en-US" dirty="0"/>
          </a:p>
          <a:p>
            <a:pPr marL="0" indent="0">
              <a:buNone/>
            </a:pPr>
            <a:r>
              <a:rPr lang="en-US" dirty="0"/>
              <a:t>The treatment groups are treated at different time periods</a:t>
            </a:r>
          </a:p>
          <a:p>
            <a:pPr marL="0" indent="0">
              <a:buNone/>
            </a:pPr>
            <a:endParaRPr lang="en-US" dirty="0"/>
          </a:p>
          <a:p>
            <a:pPr marL="0" indent="0">
              <a:buNone/>
            </a:pPr>
            <a:endParaRPr lang="en-US" dirty="0"/>
          </a:p>
        </p:txBody>
      </p:sp>
      <p:sp>
        <p:nvSpPr>
          <p:cNvPr id="4" name="Content Placeholder 3">
            <a:extLst>
              <a:ext uri="{FF2B5EF4-FFF2-40B4-BE49-F238E27FC236}">
                <a16:creationId xmlns:a16="http://schemas.microsoft.com/office/drawing/2014/main" id="{4C0EF945-EDB2-82EE-B4E1-85FDA427D95C}"/>
              </a:ext>
            </a:extLst>
          </p:cNvPr>
          <p:cNvSpPr>
            <a:spLocks noGrp="1"/>
          </p:cNvSpPr>
          <p:nvPr>
            <p:ph sz="half" idx="2"/>
          </p:nvPr>
        </p:nvSpPr>
        <p:spPr>
          <a:xfrm>
            <a:off x="6585734" y="1825625"/>
            <a:ext cx="4768065" cy="4351338"/>
          </a:xfrm>
        </p:spPr>
        <p:txBody>
          <a:bodyPr/>
          <a:lstStyle/>
          <a:p>
            <a:pPr marL="0" indent="0">
              <a:buNone/>
            </a:pPr>
            <a:r>
              <a:rPr lang="en-US" b="1" dirty="0">
                <a:solidFill>
                  <a:srgbClr val="C00000"/>
                </a:solidFill>
              </a:rPr>
              <a:t>Potential solutions:</a:t>
            </a:r>
            <a:endParaRPr lang="en-US" dirty="0"/>
          </a:p>
          <a:p>
            <a:pPr marL="0" indent="0">
              <a:buNone/>
            </a:pPr>
            <a:r>
              <a:rPr lang="en-US" dirty="0"/>
              <a:t>Staggered DiD</a:t>
            </a:r>
          </a:p>
          <a:p>
            <a:pPr marL="0" indent="0">
              <a:buNone/>
            </a:pPr>
            <a:r>
              <a:rPr lang="en-US" dirty="0"/>
              <a:t>Event Study Models</a:t>
            </a:r>
          </a:p>
          <a:p>
            <a:pPr marL="0" indent="0">
              <a:buNone/>
            </a:pPr>
            <a:endParaRPr lang="en-US" dirty="0"/>
          </a:p>
          <a:p>
            <a:pPr marL="0" indent="0">
              <a:buNone/>
            </a:pPr>
            <a:endParaRPr lang="en-US" dirty="0"/>
          </a:p>
          <a:p>
            <a:pPr marL="0" indent="0">
              <a:buNone/>
            </a:pPr>
            <a:r>
              <a:rPr lang="en-US" dirty="0"/>
              <a:t>There are many other methods as well…</a:t>
            </a:r>
          </a:p>
          <a:p>
            <a:pPr marL="0" indent="0">
              <a:buNone/>
            </a:pPr>
            <a:endParaRPr lang="en-US" dirty="0"/>
          </a:p>
        </p:txBody>
      </p:sp>
    </p:spTree>
    <p:extLst>
      <p:ext uri="{BB962C8B-B14F-4D97-AF65-F5344CB8AC3E}">
        <p14:creationId xmlns:p14="http://schemas.microsoft.com/office/powerpoint/2010/main" val="2363693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B8ECD-DE78-1AE4-048B-19E00A3F6BD9}"/>
              </a:ext>
            </a:extLst>
          </p:cNvPr>
          <p:cNvSpPr>
            <a:spLocks noGrp="1"/>
          </p:cNvSpPr>
          <p:nvPr>
            <p:ph type="title"/>
          </p:nvPr>
        </p:nvSpPr>
        <p:spPr/>
        <p:txBody>
          <a:bodyPr/>
          <a:lstStyle/>
          <a:p>
            <a:pPr algn="ctr"/>
            <a:r>
              <a:rPr lang="en-US" b="1" dirty="0">
                <a:solidFill>
                  <a:srgbClr val="C00000"/>
                </a:solidFill>
              </a:rPr>
              <a:t>What is an Event Study Model?</a:t>
            </a:r>
          </a:p>
        </p:txBody>
      </p:sp>
      <p:sp>
        <p:nvSpPr>
          <p:cNvPr id="3" name="Content Placeholder 2">
            <a:extLst>
              <a:ext uri="{FF2B5EF4-FFF2-40B4-BE49-F238E27FC236}">
                <a16:creationId xmlns:a16="http://schemas.microsoft.com/office/drawing/2014/main" id="{EAD80045-C641-466A-72AD-B147EC6E780D}"/>
              </a:ext>
            </a:extLst>
          </p:cNvPr>
          <p:cNvSpPr>
            <a:spLocks noGrp="1"/>
          </p:cNvSpPr>
          <p:nvPr>
            <p:ph sz="half" idx="1"/>
          </p:nvPr>
        </p:nvSpPr>
        <p:spPr>
          <a:xfrm>
            <a:off x="838200" y="1690688"/>
            <a:ext cx="10225035" cy="4351338"/>
          </a:xfrm>
        </p:spPr>
        <p:txBody>
          <a:bodyPr>
            <a:normAutofit/>
          </a:bodyPr>
          <a:lstStyle/>
          <a:p>
            <a:pPr marL="0" indent="0">
              <a:buNone/>
            </a:pPr>
            <a:r>
              <a:rPr lang="en-US" sz="2400" dirty="0"/>
              <a:t>An event study model is a statistical method used to estimate </a:t>
            </a:r>
            <a:r>
              <a:rPr lang="en-US" sz="2400" b="1" dirty="0">
                <a:solidFill>
                  <a:srgbClr val="C00000"/>
                </a:solidFill>
              </a:rPr>
              <a:t>dynamic causal effects</a:t>
            </a:r>
            <a:r>
              <a:rPr lang="en-US" sz="2400" dirty="0"/>
              <a:t> of an intervention (event) </a:t>
            </a:r>
            <a:r>
              <a:rPr lang="en-US" sz="2400" b="1" dirty="0">
                <a:solidFill>
                  <a:srgbClr val="C00000"/>
                </a:solidFill>
              </a:rPr>
              <a:t>at different time points</a:t>
            </a:r>
            <a:r>
              <a:rPr lang="en-US" sz="2400" dirty="0"/>
              <a:t> before and after the intervention.</a:t>
            </a:r>
          </a:p>
          <a:p>
            <a:pPr marL="0" indent="0">
              <a:buNone/>
            </a:pPr>
            <a:endParaRPr lang="en-US" sz="2000" dirty="0"/>
          </a:p>
          <a:p>
            <a:pPr marL="0" indent="0">
              <a:buNone/>
            </a:pPr>
            <a:r>
              <a:rPr lang="en-US" sz="2400" b="1" dirty="0">
                <a:solidFill>
                  <a:srgbClr val="C00000"/>
                </a:solidFill>
              </a:rPr>
              <a:t>Concepts</a:t>
            </a:r>
          </a:p>
          <a:p>
            <a:pPr marL="0" indent="0">
              <a:buNone/>
            </a:pPr>
            <a:r>
              <a:rPr lang="en-US" sz="2400" b="1" dirty="0">
                <a:solidFill>
                  <a:srgbClr val="C00000"/>
                </a:solidFill>
              </a:rPr>
              <a:t>Event window</a:t>
            </a:r>
            <a:r>
              <a:rPr lang="en-US" sz="2400" dirty="0"/>
              <a:t>: Includes periods before, during, and after the event.</a:t>
            </a:r>
          </a:p>
          <a:p>
            <a:pPr marL="0" indent="0">
              <a:buNone/>
            </a:pPr>
            <a:r>
              <a:rPr lang="en-US" sz="2400" b="1" dirty="0">
                <a:solidFill>
                  <a:srgbClr val="C00000"/>
                </a:solidFill>
              </a:rPr>
              <a:t>Core Idea</a:t>
            </a:r>
            <a:r>
              <a:rPr lang="en-US" sz="2400" dirty="0"/>
              <a:t>: The goal is to estimate how the outcome of interest deviates from what would have happened in the absence of the event.</a:t>
            </a:r>
          </a:p>
          <a:p>
            <a:pPr marL="0" indent="0">
              <a:buNone/>
            </a:pPr>
            <a:r>
              <a:rPr lang="en-US" sz="2400" b="1" dirty="0">
                <a:solidFill>
                  <a:srgbClr val="C00000"/>
                </a:solidFill>
              </a:rPr>
              <a:t>Lead-lag structure</a:t>
            </a:r>
            <a:r>
              <a:rPr lang="en-US" sz="2400" dirty="0"/>
              <a:t>: The </a:t>
            </a:r>
            <a:r>
              <a:rPr lang="en-US" sz="2400" dirty="0">
                <a:solidFill>
                  <a:srgbClr val="C00000"/>
                </a:solidFill>
              </a:rPr>
              <a:t>leads</a:t>
            </a:r>
            <a:r>
              <a:rPr lang="en-US" sz="2400" dirty="0"/>
              <a:t> capture how the outcome evolved before the event. The </a:t>
            </a:r>
            <a:r>
              <a:rPr lang="en-US" sz="2400" dirty="0">
                <a:solidFill>
                  <a:srgbClr val="C00000"/>
                </a:solidFill>
              </a:rPr>
              <a:t>lags</a:t>
            </a:r>
            <a:r>
              <a:rPr lang="en-US" sz="2400" dirty="0"/>
              <a:t> measure the impact after the event.</a:t>
            </a:r>
          </a:p>
        </p:txBody>
      </p:sp>
    </p:spTree>
    <p:extLst>
      <p:ext uri="{BB962C8B-B14F-4D97-AF65-F5344CB8AC3E}">
        <p14:creationId xmlns:p14="http://schemas.microsoft.com/office/powerpoint/2010/main" val="3992594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D9375-8675-FD34-C537-3CFD3E8860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C0B4B5-C51C-D56E-23FF-F63D2560250C}"/>
              </a:ext>
            </a:extLst>
          </p:cNvPr>
          <p:cNvSpPr>
            <a:spLocks noGrp="1"/>
          </p:cNvSpPr>
          <p:nvPr>
            <p:ph type="title"/>
          </p:nvPr>
        </p:nvSpPr>
        <p:spPr/>
        <p:txBody>
          <a:bodyPr/>
          <a:lstStyle/>
          <a:p>
            <a:pPr algn="ctr"/>
            <a:r>
              <a:rPr lang="en-US" b="1" dirty="0">
                <a:solidFill>
                  <a:srgbClr val="C00000"/>
                </a:solidFill>
              </a:rPr>
              <a:t>Event Study Models</a:t>
            </a:r>
          </a:p>
        </p:txBody>
      </p:sp>
      <p:sp>
        <p:nvSpPr>
          <p:cNvPr id="3" name="Content Placeholder 2">
            <a:extLst>
              <a:ext uri="{FF2B5EF4-FFF2-40B4-BE49-F238E27FC236}">
                <a16:creationId xmlns:a16="http://schemas.microsoft.com/office/drawing/2014/main" id="{0AB72394-1F64-54A9-BF5F-4AC4D22D58EF}"/>
              </a:ext>
            </a:extLst>
          </p:cNvPr>
          <p:cNvSpPr>
            <a:spLocks noGrp="1"/>
          </p:cNvSpPr>
          <p:nvPr>
            <p:ph sz="half" idx="1"/>
          </p:nvPr>
        </p:nvSpPr>
        <p:spPr>
          <a:xfrm>
            <a:off x="838200" y="1825625"/>
            <a:ext cx="4956425" cy="4351338"/>
          </a:xfrm>
        </p:spPr>
        <p:txBody>
          <a:bodyPr>
            <a:noAutofit/>
          </a:bodyPr>
          <a:lstStyle/>
          <a:p>
            <a:pPr marL="0" indent="0">
              <a:buNone/>
            </a:pPr>
            <a:r>
              <a:rPr lang="en-US" sz="2000" b="1" dirty="0"/>
              <a:t>Uses:</a:t>
            </a:r>
          </a:p>
          <a:p>
            <a:r>
              <a:rPr lang="en-US" sz="2000" dirty="0"/>
              <a:t>Policy evaluations</a:t>
            </a:r>
          </a:p>
          <a:p>
            <a:r>
              <a:rPr lang="en-US" sz="2000" dirty="0"/>
              <a:t>Labor market outcomes</a:t>
            </a:r>
          </a:p>
          <a:p>
            <a:r>
              <a:rPr lang="en-US" sz="2000" dirty="0"/>
              <a:t>Health interventions</a:t>
            </a:r>
          </a:p>
          <a:p>
            <a:r>
              <a:rPr lang="en-US" sz="2000" dirty="0"/>
              <a:t>Stock market analysis</a:t>
            </a:r>
          </a:p>
          <a:p>
            <a:r>
              <a:rPr lang="en-US" sz="2000" dirty="0"/>
              <a:t>Educational reforms</a:t>
            </a:r>
          </a:p>
          <a:p>
            <a:r>
              <a:rPr lang="en-US" sz="2000" dirty="0"/>
              <a:t>Climate policy</a:t>
            </a:r>
          </a:p>
          <a:p>
            <a:r>
              <a:rPr lang="en-US" sz="2000" dirty="0"/>
              <a:t>Litigation and regulation</a:t>
            </a:r>
          </a:p>
          <a:p>
            <a:r>
              <a:rPr lang="en-US" sz="2000" dirty="0"/>
              <a:t>Etc.</a:t>
            </a:r>
          </a:p>
          <a:p>
            <a:endParaRPr lang="en-US" sz="2000" dirty="0"/>
          </a:p>
        </p:txBody>
      </p:sp>
      <p:sp>
        <p:nvSpPr>
          <p:cNvPr id="6" name="Content Placeholder 5">
            <a:extLst>
              <a:ext uri="{FF2B5EF4-FFF2-40B4-BE49-F238E27FC236}">
                <a16:creationId xmlns:a16="http://schemas.microsoft.com/office/drawing/2014/main" id="{B20D00A1-82E3-E2B6-B6D5-88621E7E16AE}"/>
              </a:ext>
            </a:extLst>
          </p:cNvPr>
          <p:cNvSpPr>
            <a:spLocks noGrp="1"/>
          </p:cNvSpPr>
          <p:nvPr>
            <p:ph sz="half" idx="2"/>
          </p:nvPr>
        </p:nvSpPr>
        <p:spPr>
          <a:xfrm>
            <a:off x="6246688" y="1825625"/>
            <a:ext cx="5107112" cy="4351338"/>
          </a:xfrm>
        </p:spPr>
        <p:txBody>
          <a:bodyPr>
            <a:normAutofit/>
          </a:bodyPr>
          <a:lstStyle/>
          <a:p>
            <a:pPr marL="0" indent="0">
              <a:buNone/>
            </a:pPr>
            <a:r>
              <a:rPr lang="en-US" sz="2000" dirty="0"/>
              <a:t>E.g., hospital introduces a new protocol to reduce patient readmissions</a:t>
            </a:r>
          </a:p>
          <a:p>
            <a:pPr marL="0" indent="0">
              <a:buNone/>
            </a:pPr>
            <a:endParaRPr lang="en-US" sz="2000" dirty="0"/>
          </a:p>
          <a:p>
            <a:pPr marL="0" indent="0">
              <a:buNone/>
            </a:pPr>
            <a:r>
              <a:rPr lang="en-US" sz="2000" dirty="0"/>
              <a:t>Event study shows us if readmissions were already trending downward before the policy change, whether there was an immediate drop when the policy kicked in, or if the effects took months to materialize.</a:t>
            </a:r>
          </a:p>
        </p:txBody>
      </p:sp>
    </p:spTree>
    <p:extLst>
      <p:ext uri="{BB962C8B-B14F-4D97-AF65-F5344CB8AC3E}">
        <p14:creationId xmlns:p14="http://schemas.microsoft.com/office/powerpoint/2010/main" val="871243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Event Study Models vs. </a:t>
            </a:r>
            <a:r>
              <a:rPr lang="en-US" b="1" dirty="0" err="1">
                <a:solidFill>
                  <a:srgbClr val="C00000"/>
                </a:solidFill>
              </a:rPr>
              <a:t>DiD</a:t>
            </a:r>
            <a:r>
              <a:rPr lang="en-US" b="1" dirty="0">
                <a:solidFill>
                  <a:srgbClr val="C00000"/>
                </a:solidFill>
              </a:rPr>
              <a:t> Models</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825625"/>
            <a:ext cx="4935876" cy="4351338"/>
          </a:xfrm>
        </p:spPr>
        <p:txBody>
          <a:bodyPr>
            <a:normAutofit/>
          </a:bodyPr>
          <a:lstStyle/>
          <a:p>
            <a:pPr marL="0" indent="0">
              <a:buNone/>
            </a:pPr>
            <a:r>
              <a:rPr lang="en-US" sz="2500" dirty="0"/>
              <a:t>Similar to DiD, but takes a step further.</a:t>
            </a:r>
          </a:p>
          <a:p>
            <a:pPr marL="0" indent="0">
              <a:buNone/>
            </a:pPr>
            <a:endParaRPr lang="en-US" sz="2500" dirty="0"/>
          </a:p>
          <a:p>
            <a:pPr marL="0" indent="0">
              <a:buNone/>
            </a:pPr>
            <a:r>
              <a:rPr lang="en-US" sz="2500" dirty="0"/>
              <a:t>Event studies are a generalized extension of “difference-in-differences” designs. </a:t>
            </a:r>
          </a:p>
          <a:p>
            <a:pPr marL="0" indent="0">
              <a:buNone/>
            </a:pPr>
            <a:endParaRPr lang="en-US" sz="2500" dirty="0"/>
          </a:p>
          <a:p>
            <a:pPr marL="0" indent="0">
              <a:buNone/>
            </a:pPr>
            <a:r>
              <a:rPr lang="en-US" sz="2500" dirty="0"/>
              <a:t>Allow for dynamic leads and lags to the event of interest to be estimated. </a:t>
            </a:r>
          </a:p>
          <a:p>
            <a:pPr marL="0" indent="0">
              <a:buNone/>
            </a:pPr>
            <a:endParaRPr lang="en-US" sz="2500" dirty="0"/>
          </a:p>
        </p:txBody>
      </p:sp>
      <p:sp>
        <p:nvSpPr>
          <p:cNvPr id="4" name="Content Placeholder 3">
            <a:extLst>
              <a:ext uri="{FF2B5EF4-FFF2-40B4-BE49-F238E27FC236}">
                <a16:creationId xmlns:a16="http://schemas.microsoft.com/office/drawing/2014/main" id="{ABD15213-F2D7-EE92-8E64-DE2A91F117C2}"/>
              </a:ext>
            </a:extLst>
          </p:cNvPr>
          <p:cNvSpPr>
            <a:spLocks noGrp="1"/>
          </p:cNvSpPr>
          <p:nvPr>
            <p:ph sz="half" idx="2"/>
          </p:nvPr>
        </p:nvSpPr>
        <p:spPr>
          <a:xfrm>
            <a:off x="6417923" y="1825625"/>
            <a:ext cx="4842554" cy="4351338"/>
          </a:xfrm>
        </p:spPr>
        <p:txBody>
          <a:bodyPr>
            <a:normAutofit/>
          </a:bodyPr>
          <a:lstStyle/>
          <a:p>
            <a:pPr marL="0" indent="0">
              <a:buNone/>
            </a:pPr>
            <a:r>
              <a:rPr lang="en-US" sz="2500" dirty="0" err="1"/>
              <a:t>DiD</a:t>
            </a:r>
            <a:r>
              <a:rPr lang="en-US" sz="2500" dirty="0"/>
              <a:t> estimates the average effect of an intervention over time whereas event studies allow for a more detailed examination of effects across multiple time points.</a:t>
            </a:r>
          </a:p>
          <a:p>
            <a:pPr marL="0" indent="0">
              <a:buNone/>
            </a:pPr>
            <a:endParaRPr lang="en-US" sz="2500" dirty="0"/>
          </a:p>
          <a:p>
            <a:pPr marL="0" indent="0">
              <a:buNone/>
            </a:pPr>
            <a:r>
              <a:rPr lang="en-US" sz="2500" dirty="0"/>
              <a:t>While </a:t>
            </a:r>
            <a:r>
              <a:rPr lang="en-US" sz="2500" dirty="0" err="1"/>
              <a:t>DiD</a:t>
            </a:r>
            <a:r>
              <a:rPr lang="en-US" sz="2500" dirty="0"/>
              <a:t> assumes a constant treatment effect, Event Study Models allows effect heterogeneity.</a:t>
            </a:r>
          </a:p>
        </p:txBody>
      </p:sp>
    </p:spTree>
    <p:extLst>
      <p:ext uri="{BB962C8B-B14F-4D97-AF65-F5344CB8AC3E}">
        <p14:creationId xmlns:p14="http://schemas.microsoft.com/office/powerpoint/2010/main" val="1512480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8B6C7-5C37-D860-B4EC-D90E102F9C44}"/>
            </a:ext>
          </a:extLst>
        </p:cNvPr>
        <p:cNvGrpSpPr/>
        <p:nvPr/>
      </p:nvGrpSpPr>
      <p:grpSpPr>
        <a:xfrm>
          <a:off x="0" y="0"/>
          <a:ext cx="0" cy="0"/>
          <a:chOff x="0" y="0"/>
          <a:chExt cx="0" cy="0"/>
        </a:xfrm>
      </p:grpSpPr>
      <p:sp>
        <p:nvSpPr>
          <p:cNvPr id="1031" name="Title 1">
            <a:extLst>
              <a:ext uri="{FF2B5EF4-FFF2-40B4-BE49-F238E27FC236}">
                <a16:creationId xmlns:a16="http://schemas.microsoft.com/office/drawing/2014/main" id="{6F57CB9B-0E36-493C-4AD8-BD407645F327}"/>
              </a:ext>
            </a:extLst>
          </p:cNvPr>
          <p:cNvSpPr>
            <a:spLocks noGrp="1"/>
          </p:cNvSpPr>
          <p:nvPr>
            <p:ph type="title"/>
          </p:nvPr>
        </p:nvSpPr>
        <p:spPr>
          <a:xfrm>
            <a:off x="838200" y="365125"/>
            <a:ext cx="10515600" cy="728737"/>
          </a:xfrm>
        </p:spPr>
        <p:txBody>
          <a:bodyPr/>
          <a:lstStyle/>
          <a:p>
            <a:pPr algn="ctr"/>
            <a:r>
              <a:rPr lang="en-US" b="1" dirty="0">
                <a:solidFill>
                  <a:srgbClr val="C00000"/>
                </a:solidFill>
              </a:rPr>
              <a:t>Event Study Models</a:t>
            </a:r>
          </a:p>
        </p:txBody>
      </p:sp>
      <p:pic>
        <p:nvPicPr>
          <p:cNvPr id="2" name="Picture 2" descr="Time-Line of an Event Study | Download Scientific Diagram">
            <a:extLst>
              <a:ext uri="{FF2B5EF4-FFF2-40B4-BE49-F238E27FC236}">
                <a16:creationId xmlns:a16="http://schemas.microsoft.com/office/drawing/2014/main" id="{2CCC6E32-0F7C-61C1-681D-1620016ADF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7702" y="1151241"/>
            <a:ext cx="8383713" cy="4427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02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ormAutofit/>
          </a:bodyPr>
          <a:lstStyle/>
          <a:p>
            <a:pPr algn="ctr"/>
            <a:r>
              <a:rPr lang="en-US" sz="3600" b="1" dirty="0">
                <a:solidFill>
                  <a:srgbClr val="C00000"/>
                </a:solidFill>
              </a:rPr>
              <a:t>Agenda</a:t>
            </a:r>
          </a:p>
        </p:txBody>
      </p:sp>
      <p:sp>
        <p:nvSpPr>
          <p:cNvPr id="13" name="Content Placeholder 12"/>
          <p:cNvSpPr>
            <a:spLocks noGrp="1"/>
          </p:cNvSpPr>
          <p:nvPr>
            <p:ph sz="half" idx="2"/>
          </p:nvPr>
        </p:nvSpPr>
        <p:spPr>
          <a:xfrm>
            <a:off x="838200" y="1825626"/>
            <a:ext cx="10515600" cy="3536950"/>
          </a:xfrm>
        </p:spPr>
        <p:txBody>
          <a:bodyPr/>
          <a:lstStyle/>
          <a:p>
            <a:pPr marL="0" indent="0">
              <a:buNone/>
            </a:pPr>
            <a:r>
              <a:rPr lang="en-US" dirty="0"/>
              <a:t>Introduction </a:t>
            </a:r>
            <a:r>
              <a:rPr lang="en-US" u="sng" dirty="0"/>
              <a:t>(5 minutes)</a:t>
            </a:r>
          </a:p>
          <a:p>
            <a:pPr marL="0" indent="0">
              <a:buNone/>
            </a:pPr>
            <a:r>
              <a:rPr lang="en-US" dirty="0"/>
              <a:t>Why should you care about casual inference? </a:t>
            </a:r>
            <a:r>
              <a:rPr lang="en-US" u="sng" dirty="0"/>
              <a:t>(5 minutes)</a:t>
            </a:r>
          </a:p>
          <a:p>
            <a:pPr marL="0" indent="0">
              <a:buNone/>
            </a:pPr>
            <a:r>
              <a:rPr lang="en-US" dirty="0"/>
              <a:t>Overview of Difference-in-Difference Models </a:t>
            </a:r>
            <a:r>
              <a:rPr lang="en-US" u="sng" dirty="0"/>
              <a:t>(20 minutes)</a:t>
            </a:r>
          </a:p>
          <a:p>
            <a:pPr marL="0" indent="0">
              <a:buNone/>
            </a:pPr>
            <a:r>
              <a:rPr lang="en-US" dirty="0"/>
              <a:t>Overview of Event Study Models </a:t>
            </a:r>
            <a:r>
              <a:rPr lang="en-US" u="sng" dirty="0"/>
              <a:t>(20 minutes)</a:t>
            </a:r>
          </a:p>
          <a:p>
            <a:pPr marL="0" indent="0">
              <a:buNone/>
            </a:pPr>
            <a:r>
              <a:rPr lang="en-US" dirty="0"/>
              <a:t>Demonstration in Stata &amp; R </a:t>
            </a:r>
            <a:r>
              <a:rPr lang="en-US" u="sng" dirty="0"/>
              <a:t>(30 minutes)</a:t>
            </a:r>
          </a:p>
          <a:p>
            <a:pPr marL="0" indent="0">
              <a:buNone/>
            </a:pPr>
            <a:r>
              <a:rPr lang="en-US" dirty="0"/>
              <a:t>Discussion and Q&amp;A </a:t>
            </a:r>
            <a:r>
              <a:rPr lang="en-US" u="sng" dirty="0"/>
              <a:t>(15 minutes)</a:t>
            </a:r>
          </a:p>
        </p:txBody>
      </p:sp>
    </p:spTree>
    <p:extLst>
      <p:ext uri="{BB962C8B-B14F-4D97-AF65-F5344CB8AC3E}">
        <p14:creationId xmlns:p14="http://schemas.microsoft.com/office/powerpoint/2010/main" val="2540100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825625"/>
                <a:ext cx="1035566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sSub>
                        <m:sSubPr>
                          <m:ctrlPr>
                            <a:rPr lang="en-US" sz="2500" b="0" i="1" smtClean="0">
                              <a:latin typeface="Cambria Math" panose="02040503050406030204" pitchFamily="18" charset="0"/>
                            </a:rPr>
                          </m:ctrlPr>
                        </m:sSubPr>
                        <m:e>
                          <m:r>
                            <a:rPr lang="en-US" sz="2500" b="0" i="1" smtClean="0">
                              <a:latin typeface="Cambria Math" panose="02040503050406030204" pitchFamily="18" charset="0"/>
                            </a:rPr>
                            <m:t>𝑦</m:t>
                          </m:r>
                        </m:e>
                        <m:sub>
                          <m:r>
                            <a:rPr lang="en-US" sz="2500" b="0" i="1" smtClean="0">
                              <a:latin typeface="Cambria Math" panose="02040503050406030204" pitchFamily="18" charset="0"/>
                            </a:rPr>
                            <m:t>𝑔𝑡</m:t>
                          </m:r>
                        </m:sub>
                      </m:sSub>
                      <m:r>
                        <a:rPr lang="en-US" sz="2500" b="0" i="1" smtClean="0">
                          <a:latin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𝛼</m:t>
                      </m:r>
                      <m:r>
                        <a:rPr lang="en-US" sz="2500" b="0" i="1" smtClean="0">
                          <a:latin typeface="Cambria Math" panose="02040503050406030204" pitchFamily="18" charset="0"/>
                          <a:ea typeface="Cambria Math" panose="02040503050406030204" pitchFamily="18" charset="0"/>
                        </a:rPr>
                        <m:t>+</m:t>
                      </m:r>
                      <m:nary>
                        <m:naryPr>
                          <m:chr m:val="∑"/>
                          <m:ctrlPr>
                            <a:rPr lang="en-US" sz="2500" b="0" i="1" smtClean="0">
                              <a:latin typeface="Cambria Math" panose="02040503050406030204" pitchFamily="18" charset="0"/>
                              <a:ea typeface="Cambria Math" panose="02040503050406030204" pitchFamily="18" charset="0"/>
                            </a:rPr>
                          </m:ctrlPr>
                        </m:naryPr>
                        <m:sub>
                          <m:r>
                            <m:rPr>
                              <m:brk m:alnAt="23"/>
                            </m:rPr>
                            <a:rPr lang="en-US" sz="2500" b="0" i="1" smtClean="0">
                              <a:latin typeface="Cambria Math" panose="02040503050406030204" pitchFamily="18" charset="0"/>
                              <a:ea typeface="Cambria Math" panose="02040503050406030204" pitchFamily="18" charset="0"/>
                            </a:rPr>
                            <m:t>𝑗</m:t>
                          </m:r>
                          <m:r>
                            <a:rPr lang="en-US" sz="2500" b="0" i="1" smtClean="0">
                              <a:latin typeface="Cambria Math" panose="02040503050406030204" pitchFamily="18" charset="0"/>
                              <a:ea typeface="Cambria Math" panose="02040503050406030204" pitchFamily="18" charset="0"/>
                            </a:rPr>
                            <m:t>=2</m:t>
                          </m:r>
                        </m:sub>
                        <m:sup>
                          <m:r>
                            <a:rPr lang="en-US" sz="2500" b="0" i="1" smtClean="0">
                              <a:latin typeface="Cambria Math" panose="02040503050406030204" pitchFamily="18" charset="0"/>
                              <a:ea typeface="Cambria Math" panose="02040503050406030204" pitchFamily="18" charset="0"/>
                            </a:rPr>
                            <m:t>𝐽</m:t>
                          </m:r>
                        </m:sup>
                        <m:e>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𝛽</m:t>
                              </m:r>
                            </m:e>
                            <m:sub>
                              <m:r>
                                <a:rPr lang="en-US" sz="2500" b="0" i="1" smtClean="0">
                                  <a:latin typeface="Cambria Math" panose="02040503050406030204" pitchFamily="18" charset="0"/>
                                  <a:ea typeface="Cambria Math" panose="02040503050406030204" pitchFamily="18" charset="0"/>
                                </a:rPr>
                                <m:t>𝑗</m:t>
                              </m:r>
                            </m:sub>
                          </m:sSub>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𝐿𝑒𝑎𝑑</m:t>
                              </m:r>
                              <m:r>
                                <a:rPr lang="en-US" sz="2500" b="0" i="1" smtClean="0">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𝑗</m:t>
                              </m:r>
                              <m:r>
                                <a:rPr lang="en-US" sz="2500" i="1">
                                  <a:latin typeface="Cambria Math" panose="02040503050406030204" pitchFamily="18" charset="0"/>
                                  <a:ea typeface="Cambria Math" panose="02040503050406030204" pitchFamily="18" charset="0"/>
                                </a:rPr>
                                <m:t>)</m:t>
                              </m:r>
                            </m:e>
                            <m:sub>
                              <m:r>
                                <a:rPr lang="en-US" sz="2500" b="0" i="1" smtClean="0">
                                  <a:latin typeface="Cambria Math" panose="02040503050406030204" pitchFamily="18" charset="0"/>
                                  <a:ea typeface="Cambria Math" panose="02040503050406030204" pitchFamily="18" charset="0"/>
                                </a:rPr>
                                <m:t>𝑔𝑡</m:t>
                              </m:r>
                            </m:sub>
                          </m:sSub>
                          <m:r>
                            <a:rPr lang="en-US" sz="2500" b="0" i="1" smtClean="0">
                              <a:latin typeface="Cambria Math" panose="02040503050406030204" pitchFamily="18" charset="0"/>
                              <a:ea typeface="Cambria Math" panose="02040503050406030204" pitchFamily="18" charset="0"/>
                            </a:rPr>
                            <m:t>+</m:t>
                          </m:r>
                        </m:e>
                      </m:nary>
                      <m:nary>
                        <m:naryPr>
                          <m:chr m:val="∑"/>
                          <m:ctrlPr>
                            <a:rPr lang="en-US" sz="2500" i="1">
                              <a:latin typeface="Cambria Math" panose="02040503050406030204" pitchFamily="18" charset="0"/>
                              <a:ea typeface="Cambria Math" panose="02040503050406030204" pitchFamily="18" charset="0"/>
                            </a:rPr>
                          </m:ctrlPr>
                        </m:naryPr>
                        <m:sub>
                          <m:r>
                            <m:rPr>
                              <m:brk m:alnAt="23"/>
                            </m:rPr>
                            <a:rPr lang="en-US" sz="2500" b="0" i="1" smtClean="0">
                              <a:latin typeface="Cambria Math" panose="02040503050406030204" pitchFamily="18" charset="0"/>
                              <a:ea typeface="Cambria Math" panose="02040503050406030204" pitchFamily="18" charset="0"/>
                            </a:rPr>
                            <m:t>𝑘</m:t>
                          </m:r>
                          <m:r>
                            <a:rPr lang="en-US" sz="2500" b="0" i="1" smtClean="0">
                              <a:latin typeface="Cambria Math" panose="02040503050406030204" pitchFamily="18" charset="0"/>
                              <a:ea typeface="Cambria Math" panose="02040503050406030204" pitchFamily="18" charset="0"/>
                            </a:rPr>
                            <m:t>=1</m:t>
                          </m:r>
                        </m:sub>
                        <m:sup>
                          <m:r>
                            <a:rPr lang="en-US" sz="2500" b="0" i="1" smtClean="0">
                              <a:latin typeface="Cambria Math" panose="02040503050406030204" pitchFamily="18" charset="0"/>
                              <a:ea typeface="Cambria Math" panose="02040503050406030204" pitchFamily="18" charset="0"/>
                            </a:rPr>
                            <m:t>𝐾</m:t>
                          </m:r>
                        </m:sup>
                        <m:e>
                          <m:sSub>
                            <m:sSubPr>
                              <m:ctrlPr>
                                <a:rPr lang="en-US" sz="2500" i="1">
                                  <a:latin typeface="Cambria Math" panose="02040503050406030204" pitchFamily="18" charset="0"/>
                                  <a:ea typeface="Cambria Math" panose="02040503050406030204" pitchFamily="18" charset="0"/>
                                </a:rPr>
                              </m:ctrlPr>
                            </m:sSubPr>
                            <m:e>
                              <m:r>
                                <a:rPr lang="en-US" sz="2500" i="1" smtClean="0">
                                  <a:latin typeface="Cambria Math" panose="02040503050406030204" pitchFamily="18" charset="0"/>
                                  <a:ea typeface="Cambria Math" panose="02040503050406030204" pitchFamily="18" charset="0"/>
                                </a:rPr>
                                <m:t>𝛾</m:t>
                              </m:r>
                            </m:e>
                            <m:sub>
                              <m:r>
                                <a:rPr lang="en-US" sz="2500" b="0" i="1" smtClean="0">
                                  <a:latin typeface="Cambria Math" panose="02040503050406030204" pitchFamily="18" charset="0"/>
                                  <a:ea typeface="Cambria Math" panose="02040503050406030204" pitchFamily="18" charset="0"/>
                                </a:rPr>
                                <m:t>𝑘</m:t>
                              </m:r>
                            </m:sub>
                          </m:sSub>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𝐿𝑎𝑔</m:t>
                              </m:r>
                              <m:r>
                                <a:rPr lang="en-US" sz="2500" b="0" i="1" smtClean="0">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𝑘</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 </m:t>
                          </m:r>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𝜇</m:t>
                              </m:r>
                            </m:e>
                            <m:sub>
                              <m:r>
                                <a:rPr lang="en-US" sz="2500" b="0" i="1" smtClean="0">
                                  <a:latin typeface="Cambria Math" panose="02040503050406030204" pitchFamily="18" charset="0"/>
                                  <a:ea typeface="Cambria Math" panose="02040503050406030204" pitchFamily="18" charset="0"/>
                                </a:rPr>
                                <m:t>𝑔</m:t>
                              </m:r>
                            </m:sub>
                          </m:sSub>
                          <m:r>
                            <a:rPr lang="en-US" sz="2500" b="0" i="1" smtClean="0">
                              <a:latin typeface="Cambria Math" panose="02040503050406030204" pitchFamily="18" charset="0"/>
                              <a:ea typeface="Cambria Math" panose="02040503050406030204" pitchFamily="18" charset="0"/>
                            </a:rPr>
                            <m:t>+</m:t>
                          </m:r>
                          <m:sSub>
                            <m:sSubPr>
                              <m:ctrlPr>
                                <a:rPr lang="en-US" sz="2500" i="1">
                                  <a:latin typeface="Cambria Math" panose="02040503050406030204" pitchFamily="18" charset="0"/>
                                  <a:ea typeface="Cambria Math" panose="02040503050406030204" pitchFamily="18" charset="0"/>
                                </a:rPr>
                              </m:ctrlPr>
                            </m:sSubPr>
                            <m:e>
                              <m:r>
                                <a:rPr lang="en-US" sz="2500" i="1" smtClean="0">
                                  <a:latin typeface="Cambria Math" panose="02040503050406030204" pitchFamily="18" charset="0"/>
                                  <a:ea typeface="Cambria Math" panose="02040503050406030204" pitchFamily="18" charset="0"/>
                                </a:rPr>
                                <m:t>𝜆</m:t>
                              </m:r>
                            </m:e>
                            <m:sub>
                              <m:r>
                                <a:rPr lang="en-US" sz="2500" b="0" i="1" smtClean="0">
                                  <a:latin typeface="Cambria Math" panose="02040503050406030204" pitchFamily="18" charset="0"/>
                                  <a:ea typeface="Cambria Math" panose="02040503050406030204" pitchFamily="18" charset="0"/>
                                </a:rPr>
                                <m:t>𝑡</m:t>
                              </m:r>
                            </m:sub>
                          </m:sSub>
                        </m:e>
                      </m:nary>
                      <m:r>
                        <a:rPr lang="en-US" sz="2500" b="0" i="1" smtClean="0">
                          <a:latin typeface="Cambria Math" panose="02040503050406030204" pitchFamily="18" charset="0"/>
                          <a:ea typeface="Cambria Math" panose="02040503050406030204" pitchFamily="18" charset="0"/>
                        </a:rPr>
                        <m:t>+</m:t>
                      </m:r>
                      <m:sSub>
                        <m:sSubPr>
                          <m:ctrlPr>
                            <a:rPr lang="en-US" sz="2500" b="1" i="1" smtClean="0">
                              <a:latin typeface="Cambria Math" panose="02040503050406030204" pitchFamily="18" charset="0"/>
                              <a:ea typeface="Cambria Math" panose="02040503050406030204" pitchFamily="18" charset="0"/>
                            </a:rPr>
                          </m:ctrlPr>
                        </m:sSubPr>
                        <m:e>
                          <m:r>
                            <a:rPr lang="en-US" sz="2500" b="1" i="1">
                              <a:latin typeface="Cambria Math" panose="02040503050406030204" pitchFamily="18" charset="0"/>
                              <a:ea typeface="Cambria Math" panose="02040503050406030204" pitchFamily="18" charset="0"/>
                            </a:rPr>
                            <m:t>𝑿</m:t>
                          </m:r>
                          <m:r>
                            <a:rPr lang="en-US" sz="2500" b="1" i="1">
                              <a:latin typeface="Cambria Math" panose="02040503050406030204" pitchFamily="18" charset="0"/>
                              <a:ea typeface="Cambria Math" panose="02040503050406030204" pitchFamily="18" charset="0"/>
                            </a:rPr>
                            <m:t>′</m:t>
                          </m:r>
                        </m:e>
                        <m:sub>
                          <m:r>
                            <a:rPr lang="en-US" sz="2500" b="0" i="1" smtClean="0">
                              <a:latin typeface="Cambria Math" panose="02040503050406030204" pitchFamily="18" charset="0"/>
                              <a:ea typeface="Cambria Math" panose="02040503050406030204" pitchFamily="18" charset="0"/>
                            </a:rPr>
                            <m:t>𝑔𝑡</m:t>
                          </m:r>
                        </m:sub>
                      </m:sSub>
                      <m:r>
                        <a:rPr lang="el-GR" sz="2500" b="1" i="1">
                          <a:latin typeface="Cambria Math" panose="02040503050406030204" pitchFamily="18" charset="0"/>
                          <a:ea typeface="Cambria Math" panose="02040503050406030204" pitchFamily="18" charset="0"/>
                        </a:rPr>
                        <m:t>𝜞</m:t>
                      </m:r>
                      <m:r>
                        <a:rPr lang="en-US" sz="2500" b="0" i="1" smtClean="0">
                          <a:latin typeface="Cambria Math" panose="02040503050406030204" pitchFamily="18" charset="0"/>
                          <a:ea typeface="Cambria Math" panose="02040503050406030204" pitchFamily="18" charset="0"/>
                        </a:rPr>
                        <m:t>+</m:t>
                      </m:r>
                      <m:sSub>
                        <m:sSubPr>
                          <m:ctrlPr>
                            <a:rPr lang="en-US" sz="2500" i="1" smtClean="0">
                              <a:latin typeface="Cambria Math" panose="02040503050406030204" pitchFamily="18" charset="0"/>
                              <a:ea typeface="Cambria Math" panose="02040503050406030204" pitchFamily="18" charset="0"/>
                            </a:rPr>
                          </m:ctrlPr>
                        </m:sSubPr>
                        <m:e>
                          <m:r>
                            <a:rPr lang="en-US" sz="2500" b="0" i="1" smtClean="0">
                              <a:latin typeface="Cambria Math" panose="02040503050406030204" pitchFamily="18" charset="0"/>
                              <a:ea typeface="Cambria Math" panose="02040503050406030204" pitchFamily="18" charset="0"/>
                            </a:rPr>
                            <m:t>𝜀</m:t>
                          </m:r>
                        </m:e>
                        <m:sub>
                          <m:r>
                            <a:rPr lang="en-US" sz="2500" b="0" i="1" smtClean="0">
                              <a:latin typeface="Cambria Math" panose="02040503050406030204" pitchFamily="18" charset="0"/>
                              <a:ea typeface="Cambria Math" panose="02040503050406030204" pitchFamily="18" charset="0"/>
                            </a:rPr>
                            <m:t>𝑔𝑡</m:t>
                          </m:r>
                        </m:sub>
                      </m:sSub>
                    </m:oMath>
                  </m:oMathPara>
                </a14:m>
                <a:endParaRPr lang="en-US" sz="2500" dirty="0"/>
              </a:p>
              <a:p>
                <a:pPr marL="0" indent="0">
                  <a:buNone/>
                </a:pPr>
                <a:r>
                  <a:rPr lang="en-US" sz="2500" dirty="0"/>
                  <a:t>where</a:t>
                </a:r>
              </a:p>
              <a:p>
                <a:pPr marL="0" indent="0">
                  <a:buNone/>
                </a:pPr>
                <a14:m>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𝜇</m:t>
                        </m:r>
                      </m:e>
                      <m:sub>
                        <m:r>
                          <a:rPr lang="en-US" sz="2500" i="1">
                            <a:latin typeface="Cambria Math" panose="02040503050406030204" pitchFamily="18" charset="0"/>
                            <a:ea typeface="Cambria Math" panose="02040503050406030204" pitchFamily="18" charset="0"/>
                          </a:rPr>
                          <m:t>𝑔</m:t>
                        </m:r>
                      </m:sub>
                    </m:sSub>
                  </m:oMath>
                </a14:m>
                <a:r>
                  <a:rPr lang="en-US" sz="2500" dirty="0"/>
                  <a:t> = Group fixed effects.</a:t>
                </a:r>
              </a:p>
              <a:p>
                <a:pPr marL="0" indent="0">
                  <a:buNone/>
                </a:pPr>
                <a14:m>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𝜆</m:t>
                        </m:r>
                      </m:e>
                      <m:sub>
                        <m:r>
                          <a:rPr lang="en-US" sz="2500" i="1">
                            <a:latin typeface="Cambria Math" panose="02040503050406030204" pitchFamily="18" charset="0"/>
                            <a:ea typeface="Cambria Math" panose="02040503050406030204" pitchFamily="18" charset="0"/>
                          </a:rPr>
                          <m:t>𝑡</m:t>
                        </m:r>
                      </m:sub>
                    </m:sSub>
                  </m:oMath>
                </a14:m>
                <a:r>
                  <a:rPr lang="en-US" sz="2500" dirty="0"/>
                  <a:t> = Time fixed effects.</a:t>
                </a:r>
              </a:p>
              <a:p>
                <a:pPr marL="0" indent="0">
                  <a:buNone/>
                </a:pPr>
                <a14:m>
                  <m:oMath xmlns:m="http://schemas.openxmlformats.org/officeDocument/2006/math">
                    <m:sSub>
                      <m:sSubPr>
                        <m:ctrlPr>
                          <a:rPr lang="en-US" sz="2500" b="1" i="1">
                            <a:latin typeface="Cambria Math" panose="02040503050406030204" pitchFamily="18" charset="0"/>
                            <a:ea typeface="Cambria Math" panose="02040503050406030204" pitchFamily="18" charset="0"/>
                          </a:rPr>
                        </m:ctrlPr>
                      </m:sSubPr>
                      <m:e>
                        <m:r>
                          <a:rPr lang="en-US" sz="2500" b="1" i="1">
                            <a:latin typeface="Cambria Math" panose="02040503050406030204" pitchFamily="18" charset="0"/>
                            <a:ea typeface="Cambria Math" panose="02040503050406030204" pitchFamily="18" charset="0"/>
                          </a:rPr>
                          <m:t>𝑿</m:t>
                        </m:r>
                        <m:r>
                          <a:rPr lang="en-US" sz="2500" b="1"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l-GR" sz="2500" b="1" i="1">
                        <a:latin typeface="Cambria Math" panose="02040503050406030204" pitchFamily="18" charset="0"/>
                        <a:ea typeface="Cambria Math" panose="02040503050406030204" pitchFamily="18" charset="0"/>
                      </a:rPr>
                      <m:t>𝜞</m:t>
                    </m:r>
                  </m:oMath>
                </a14:m>
                <a:r>
                  <a:rPr lang="en-US" sz="2500" dirty="0"/>
                  <a:t> = Time-varying controls.</a:t>
                </a:r>
              </a:p>
              <a:p>
                <a:pPr marL="0" indent="0">
                  <a:buNone/>
                </a:pPr>
                <a14:m>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𝜀</m:t>
                        </m:r>
                      </m:e>
                      <m:sub>
                        <m:r>
                          <a:rPr lang="en-US" sz="2500" i="1">
                            <a:latin typeface="Cambria Math" panose="02040503050406030204" pitchFamily="18" charset="0"/>
                            <a:ea typeface="Cambria Math" panose="02040503050406030204" pitchFamily="18" charset="0"/>
                          </a:rPr>
                          <m:t>𝑔𝑡</m:t>
                        </m:r>
                      </m:sub>
                    </m:sSub>
                  </m:oMath>
                </a14:m>
                <a:r>
                  <a:rPr lang="en-US" sz="2500" dirty="0"/>
                  <a:t> = Unobserved error term. </a:t>
                </a:r>
              </a:p>
            </p:txBody>
          </p:sp>
        </mc:Choice>
        <mc:Fallback xmlns="">
          <p:sp>
            <p:nvSpPr>
              <p:cNvPr id="3" name="Content Placeholder 2">
                <a:extLst>
                  <a:ext uri="{FF2B5EF4-FFF2-40B4-BE49-F238E27FC236}">
                    <a16:creationId xmlns:a16="http://schemas.microsoft.com/office/drawing/2014/main" id="{3FC7CC96-1412-4F42-0239-3E7EF6316CA3}"/>
                  </a:ext>
                </a:extLst>
              </p:cNvPr>
              <p:cNvSpPr>
                <a:spLocks noGrp="1" noRot="1" noChangeAspect="1" noMove="1" noResize="1" noEditPoints="1" noAdjustHandles="1" noChangeArrowheads="1" noChangeShapeType="1" noTextEdit="1"/>
              </p:cNvSpPr>
              <p:nvPr>
                <p:ph sz="half" idx="1"/>
              </p:nvPr>
            </p:nvSpPr>
            <p:spPr>
              <a:xfrm>
                <a:off x="838200" y="1825625"/>
                <a:ext cx="10355664" cy="4351338"/>
              </a:xfrm>
              <a:blipFill>
                <a:blip r:embed="rId2"/>
                <a:stretch>
                  <a:fillRect l="-1001"/>
                </a:stretch>
              </a:blipFill>
            </p:spPr>
            <p:txBody>
              <a:bodyPr/>
              <a:lstStyle/>
              <a:p>
                <a:r>
                  <a:rPr lang="en-US">
                    <a:noFill/>
                  </a:rPr>
                  <a:t> </a:t>
                </a:r>
              </a:p>
            </p:txBody>
          </p:sp>
        </mc:Fallback>
      </mc:AlternateContent>
    </p:spTree>
    <p:extLst>
      <p:ext uri="{BB962C8B-B14F-4D97-AF65-F5344CB8AC3E}">
        <p14:creationId xmlns:p14="http://schemas.microsoft.com/office/powerpoint/2010/main" val="4225837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sSub>
                        <m:sSubPr>
                          <m:ctrlPr>
                            <a:rPr lang="en-US" sz="2500" b="0" i="1" smtClean="0">
                              <a:latin typeface="Cambria Math" panose="02040503050406030204" pitchFamily="18" charset="0"/>
                            </a:rPr>
                          </m:ctrlPr>
                        </m:sSubPr>
                        <m:e>
                          <m:r>
                            <a:rPr lang="en-US" sz="2500" b="0" i="1" smtClean="0">
                              <a:latin typeface="Cambria Math" panose="02040503050406030204" pitchFamily="18" charset="0"/>
                            </a:rPr>
                            <m:t>𝑦</m:t>
                          </m:r>
                        </m:e>
                        <m:sub>
                          <m:r>
                            <a:rPr lang="en-US" sz="2500" b="0" i="1" smtClean="0">
                              <a:latin typeface="Cambria Math" panose="02040503050406030204" pitchFamily="18" charset="0"/>
                            </a:rPr>
                            <m:t>𝑔𝑡</m:t>
                          </m:r>
                        </m:sub>
                      </m:sSub>
                      <m:r>
                        <a:rPr lang="en-US" sz="2500" b="0" i="1" smtClean="0">
                          <a:latin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𝛼</m:t>
                      </m:r>
                      <m:r>
                        <a:rPr lang="en-US" sz="2500" b="0" i="1" smtClean="0">
                          <a:latin typeface="Cambria Math" panose="02040503050406030204" pitchFamily="18" charset="0"/>
                          <a:ea typeface="Cambria Math" panose="02040503050406030204" pitchFamily="18" charset="0"/>
                        </a:rPr>
                        <m:t>+</m:t>
                      </m:r>
                      <m:nary>
                        <m:naryPr>
                          <m:chr m:val="∑"/>
                          <m:ctrlPr>
                            <a:rPr lang="en-US" sz="2500" b="0" i="1" smtClean="0">
                              <a:latin typeface="Cambria Math" panose="02040503050406030204" pitchFamily="18" charset="0"/>
                              <a:ea typeface="Cambria Math" panose="02040503050406030204" pitchFamily="18" charset="0"/>
                            </a:rPr>
                          </m:ctrlPr>
                        </m:naryPr>
                        <m:sub>
                          <m:r>
                            <m:rPr>
                              <m:brk m:alnAt="23"/>
                            </m:rPr>
                            <a:rPr lang="en-US" sz="2500" b="0" i="1" smtClean="0">
                              <a:latin typeface="Cambria Math" panose="02040503050406030204" pitchFamily="18" charset="0"/>
                              <a:ea typeface="Cambria Math" panose="02040503050406030204" pitchFamily="18" charset="0"/>
                            </a:rPr>
                            <m:t>𝑗</m:t>
                          </m:r>
                          <m:r>
                            <a:rPr lang="en-US" sz="2500" b="0" i="1" smtClean="0">
                              <a:latin typeface="Cambria Math" panose="02040503050406030204" pitchFamily="18" charset="0"/>
                              <a:ea typeface="Cambria Math" panose="02040503050406030204" pitchFamily="18" charset="0"/>
                            </a:rPr>
                            <m:t>=2</m:t>
                          </m:r>
                        </m:sub>
                        <m:sup>
                          <m:r>
                            <a:rPr lang="en-US" sz="2500" b="0" i="1" smtClean="0">
                              <a:latin typeface="Cambria Math" panose="02040503050406030204" pitchFamily="18" charset="0"/>
                              <a:ea typeface="Cambria Math" panose="02040503050406030204" pitchFamily="18" charset="0"/>
                            </a:rPr>
                            <m:t>𝐽</m:t>
                          </m:r>
                        </m:sup>
                        <m:e>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𝛽</m:t>
                              </m:r>
                            </m:e>
                            <m:sub>
                              <m:r>
                                <a:rPr lang="en-US" sz="2500" b="0" i="1" smtClean="0">
                                  <a:latin typeface="Cambria Math" panose="02040503050406030204" pitchFamily="18" charset="0"/>
                                  <a:ea typeface="Cambria Math" panose="02040503050406030204" pitchFamily="18" charset="0"/>
                                </a:rPr>
                                <m:t>𝑗</m:t>
                              </m:r>
                            </m:sub>
                          </m:sSub>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𝐿𝑒𝑎𝑑</m:t>
                              </m:r>
                              <m:r>
                                <a:rPr lang="en-US" sz="2500" b="0" i="1" smtClean="0">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𝑗</m:t>
                              </m:r>
                              <m:r>
                                <a:rPr lang="en-US" sz="2500" i="1">
                                  <a:latin typeface="Cambria Math" panose="02040503050406030204" pitchFamily="18" charset="0"/>
                                  <a:ea typeface="Cambria Math" panose="02040503050406030204" pitchFamily="18" charset="0"/>
                                </a:rPr>
                                <m:t>)</m:t>
                              </m:r>
                            </m:e>
                            <m:sub>
                              <m:r>
                                <a:rPr lang="en-US" sz="2500" b="0" i="1" smtClean="0">
                                  <a:latin typeface="Cambria Math" panose="02040503050406030204" pitchFamily="18" charset="0"/>
                                  <a:ea typeface="Cambria Math" panose="02040503050406030204" pitchFamily="18" charset="0"/>
                                </a:rPr>
                                <m:t>𝑔𝑡</m:t>
                              </m:r>
                            </m:sub>
                          </m:sSub>
                          <m:r>
                            <a:rPr lang="en-US" sz="2500" b="0" i="1" smtClean="0">
                              <a:latin typeface="Cambria Math" panose="02040503050406030204" pitchFamily="18" charset="0"/>
                              <a:ea typeface="Cambria Math" panose="02040503050406030204" pitchFamily="18" charset="0"/>
                            </a:rPr>
                            <m:t>+</m:t>
                          </m:r>
                        </m:e>
                      </m:nary>
                      <m:nary>
                        <m:naryPr>
                          <m:chr m:val="∑"/>
                          <m:ctrlPr>
                            <a:rPr lang="en-US" sz="2500" i="1">
                              <a:latin typeface="Cambria Math" panose="02040503050406030204" pitchFamily="18" charset="0"/>
                              <a:ea typeface="Cambria Math" panose="02040503050406030204" pitchFamily="18" charset="0"/>
                            </a:rPr>
                          </m:ctrlPr>
                        </m:naryPr>
                        <m:sub>
                          <m:r>
                            <m:rPr>
                              <m:brk m:alnAt="23"/>
                            </m:rPr>
                            <a:rPr lang="en-US" sz="2500" b="0" i="1" smtClean="0">
                              <a:latin typeface="Cambria Math" panose="02040503050406030204" pitchFamily="18" charset="0"/>
                              <a:ea typeface="Cambria Math" panose="02040503050406030204" pitchFamily="18" charset="0"/>
                            </a:rPr>
                            <m:t>𝑘</m:t>
                          </m:r>
                          <m:r>
                            <a:rPr lang="en-US" sz="2500" b="0" i="1" smtClean="0">
                              <a:latin typeface="Cambria Math" panose="02040503050406030204" pitchFamily="18" charset="0"/>
                              <a:ea typeface="Cambria Math" panose="02040503050406030204" pitchFamily="18" charset="0"/>
                            </a:rPr>
                            <m:t>=1</m:t>
                          </m:r>
                        </m:sub>
                        <m:sup>
                          <m:r>
                            <a:rPr lang="en-US" sz="2500" b="0" i="1" smtClean="0">
                              <a:latin typeface="Cambria Math" panose="02040503050406030204" pitchFamily="18" charset="0"/>
                              <a:ea typeface="Cambria Math" panose="02040503050406030204" pitchFamily="18" charset="0"/>
                            </a:rPr>
                            <m:t>𝐾</m:t>
                          </m:r>
                        </m:sup>
                        <m:e>
                          <m:sSub>
                            <m:sSubPr>
                              <m:ctrlPr>
                                <a:rPr lang="en-US" sz="2500" i="1">
                                  <a:latin typeface="Cambria Math" panose="02040503050406030204" pitchFamily="18" charset="0"/>
                                  <a:ea typeface="Cambria Math" panose="02040503050406030204" pitchFamily="18" charset="0"/>
                                </a:rPr>
                              </m:ctrlPr>
                            </m:sSubPr>
                            <m:e>
                              <m:r>
                                <a:rPr lang="en-US" sz="2500" i="1" smtClean="0">
                                  <a:latin typeface="Cambria Math" panose="02040503050406030204" pitchFamily="18" charset="0"/>
                                  <a:ea typeface="Cambria Math" panose="02040503050406030204" pitchFamily="18" charset="0"/>
                                </a:rPr>
                                <m:t>𝛾</m:t>
                              </m:r>
                            </m:e>
                            <m:sub>
                              <m:r>
                                <a:rPr lang="en-US" sz="2500" b="0" i="1" smtClean="0">
                                  <a:latin typeface="Cambria Math" panose="02040503050406030204" pitchFamily="18" charset="0"/>
                                  <a:ea typeface="Cambria Math" panose="02040503050406030204" pitchFamily="18" charset="0"/>
                                </a:rPr>
                                <m:t>𝑘</m:t>
                              </m:r>
                            </m:sub>
                          </m:sSub>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𝐿𝑎𝑔</m:t>
                              </m:r>
                              <m:r>
                                <a:rPr lang="en-US" sz="2500" b="0" i="1" smtClean="0">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𝑘</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 </m:t>
                          </m:r>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𝜇</m:t>
                              </m:r>
                            </m:e>
                            <m:sub>
                              <m:r>
                                <a:rPr lang="en-US" sz="2500" b="0" i="1" smtClean="0">
                                  <a:latin typeface="Cambria Math" panose="02040503050406030204" pitchFamily="18" charset="0"/>
                                  <a:ea typeface="Cambria Math" panose="02040503050406030204" pitchFamily="18" charset="0"/>
                                </a:rPr>
                                <m:t>𝑔</m:t>
                              </m:r>
                            </m:sub>
                          </m:sSub>
                          <m:r>
                            <a:rPr lang="en-US" sz="2500" b="0" i="1" smtClean="0">
                              <a:latin typeface="Cambria Math" panose="02040503050406030204" pitchFamily="18" charset="0"/>
                              <a:ea typeface="Cambria Math" panose="02040503050406030204" pitchFamily="18" charset="0"/>
                            </a:rPr>
                            <m:t>+</m:t>
                          </m:r>
                          <m:sSub>
                            <m:sSubPr>
                              <m:ctrlPr>
                                <a:rPr lang="en-US" sz="2500" i="1">
                                  <a:latin typeface="Cambria Math" panose="02040503050406030204" pitchFamily="18" charset="0"/>
                                  <a:ea typeface="Cambria Math" panose="02040503050406030204" pitchFamily="18" charset="0"/>
                                </a:rPr>
                              </m:ctrlPr>
                            </m:sSubPr>
                            <m:e>
                              <m:r>
                                <a:rPr lang="en-US" sz="2500" i="1" smtClean="0">
                                  <a:latin typeface="Cambria Math" panose="02040503050406030204" pitchFamily="18" charset="0"/>
                                  <a:ea typeface="Cambria Math" panose="02040503050406030204" pitchFamily="18" charset="0"/>
                                </a:rPr>
                                <m:t>𝜆</m:t>
                              </m:r>
                            </m:e>
                            <m:sub>
                              <m:r>
                                <a:rPr lang="en-US" sz="2500" b="0" i="1" smtClean="0">
                                  <a:latin typeface="Cambria Math" panose="02040503050406030204" pitchFamily="18" charset="0"/>
                                  <a:ea typeface="Cambria Math" panose="02040503050406030204" pitchFamily="18" charset="0"/>
                                </a:rPr>
                                <m:t>𝑡</m:t>
                              </m:r>
                            </m:sub>
                          </m:sSub>
                        </m:e>
                      </m:nary>
                      <m:r>
                        <a:rPr lang="en-US" sz="2500" b="0" i="1" smtClean="0">
                          <a:latin typeface="Cambria Math" panose="02040503050406030204" pitchFamily="18" charset="0"/>
                          <a:ea typeface="Cambria Math" panose="02040503050406030204" pitchFamily="18" charset="0"/>
                        </a:rPr>
                        <m:t>+</m:t>
                      </m:r>
                      <m:sSub>
                        <m:sSubPr>
                          <m:ctrlPr>
                            <a:rPr lang="en-US" sz="2500" b="1" i="1" smtClean="0">
                              <a:latin typeface="Cambria Math" panose="02040503050406030204" pitchFamily="18" charset="0"/>
                              <a:ea typeface="Cambria Math" panose="02040503050406030204" pitchFamily="18" charset="0"/>
                            </a:rPr>
                          </m:ctrlPr>
                        </m:sSubPr>
                        <m:e>
                          <m:r>
                            <a:rPr lang="en-US" sz="2500" b="1" i="1">
                              <a:latin typeface="Cambria Math" panose="02040503050406030204" pitchFamily="18" charset="0"/>
                              <a:ea typeface="Cambria Math" panose="02040503050406030204" pitchFamily="18" charset="0"/>
                            </a:rPr>
                            <m:t>𝑿</m:t>
                          </m:r>
                          <m:r>
                            <a:rPr lang="en-US" sz="2500" b="1" i="1">
                              <a:latin typeface="Cambria Math" panose="02040503050406030204" pitchFamily="18" charset="0"/>
                              <a:ea typeface="Cambria Math" panose="02040503050406030204" pitchFamily="18" charset="0"/>
                            </a:rPr>
                            <m:t>′</m:t>
                          </m:r>
                        </m:e>
                        <m:sub>
                          <m:r>
                            <a:rPr lang="en-US" sz="2500" b="0" i="1" smtClean="0">
                              <a:latin typeface="Cambria Math" panose="02040503050406030204" pitchFamily="18" charset="0"/>
                              <a:ea typeface="Cambria Math" panose="02040503050406030204" pitchFamily="18" charset="0"/>
                            </a:rPr>
                            <m:t>𝑔𝑡</m:t>
                          </m:r>
                        </m:sub>
                      </m:sSub>
                      <m:r>
                        <a:rPr lang="el-GR" sz="2500" b="1" i="1">
                          <a:latin typeface="Cambria Math" panose="02040503050406030204" pitchFamily="18" charset="0"/>
                          <a:ea typeface="Cambria Math" panose="02040503050406030204" pitchFamily="18" charset="0"/>
                        </a:rPr>
                        <m:t>𝜞</m:t>
                      </m:r>
                      <m:r>
                        <a:rPr lang="en-US" sz="2500" b="0" i="1" smtClean="0">
                          <a:latin typeface="Cambria Math" panose="02040503050406030204" pitchFamily="18" charset="0"/>
                          <a:ea typeface="Cambria Math" panose="02040503050406030204" pitchFamily="18" charset="0"/>
                        </a:rPr>
                        <m:t>+</m:t>
                      </m:r>
                      <m:sSub>
                        <m:sSubPr>
                          <m:ctrlPr>
                            <a:rPr lang="en-US" sz="2500" i="1" smtClean="0">
                              <a:latin typeface="Cambria Math" panose="02040503050406030204" pitchFamily="18" charset="0"/>
                              <a:ea typeface="Cambria Math" panose="02040503050406030204" pitchFamily="18" charset="0"/>
                            </a:rPr>
                          </m:ctrlPr>
                        </m:sSubPr>
                        <m:e>
                          <m:r>
                            <a:rPr lang="en-US" sz="2500" b="0" i="1" smtClean="0">
                              <a:latin typeface="Cambria Math" panose="02040503050406030204" pitchFamily="18" charset="0"/>
                              <a:ea typeface="Cambria Math" panose="02040503050406030204" pitchFamily="18" charset="0"/>
                            </a:rPr>
                            <m:t>𝜀</m:t>
                          </m:r>
                        </m:e>
                        <m:sub>
                          <m:r>
                            <a:rPr lang="en-US" sz="2500" b="0" i="1" smtClean="0">
                              <a:latin typeface="Cambria Math" panose="02040503050406030204" pitchFamily="18" charset="0"/>
                              <a:ea typeface="Cambria Math" panose="02040503050406030204" pitchFamily="18" charset="0"/>
                            </a:rPr>
                            <m:t>𝑔𝑡</m:t>
                          </m:r>
                        </m:sub>
                      </m:sSub>
                    </m:oMath>
                  </m:oMathPara>
                </a14:m>
                <a:endParaRPr lang="en-US" sz="2500" dirty="0"/>
              </a:p>
              <a:p>
                <a:pPr marL="0" indent="0">
                  <a:buNone/>
                </a:pPr>
                <a:endParaRPr lang="en-US" sz="2500" dirty="0"/>
              </a:p>
              <a:p>
                <a:pPr marL="0" indent="0">
                  <a:buNone/>
                </a:pPr>
                <a:r>
                  <a:rPr lang="en-US" sz="2500" dirty="0"/>
                  <a:t>Leads and lags to the event of interest are defined as follows:</a:t>
                </a:r>
              </a:p>
              <a:p>
                <a:pPr marL="0" indent="0">
                  <a:buNone/>
                </a:pPr>
                <a:endParaRPr lang="en-US" sz="2500" dirty="0"/>
              </a:p>
              <a:p>
                <a:pPr marL="0" indent="0">
                  <a:buNone/>
                </a:pPr>
                <a14:m>
                  <m:oMathPara xmlns:m="http://schemas.openxmlformats.org/officeDocument/2006/math">
                    <m:oMathParaPr>
                      <m:jc m:val="left"/>
                    </m:oMathParaPr>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i="1">
                              <a:latin typeface="Cambria Math" panose="02040503050406030204" pitchFamily="18" charset="0"/>
                              <a:ea typeface="Cambria Math" panose="02040503050406030204" pitchFamily="18" charset="0"/>
                            </a:rPr>
                            <m:t>𝐿𝑒𝑎𝑑</m:t>
                          </m:r>
                          <m:r>
                            <a:rPr lang="en-US" sz="2500" i="1">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𝐽</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b="0" i="1" smtClean="0">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𝑡</m:t>
                      </m:r>
                      <m:r>
                        <a:rPr lang="en-US" sz="2500" b="0" i="1" smtClean="0">
                          <a:latin typeface="Cambria Math" panose="02040503050406030204" pitchFamily="18" charset="0"/>
                          <a:ea typeface="Cambria Math" panose="02040503050406030204" pitchFamily="18" charset="0"/>
                        </a:rPr>
                        <m:t>≤</m:t>
                      </m:r>
                      <m:sSub>
                        <m:sSubPr>
                          <m:ctrlPr>
                            <a:rPr lang="en-US" sz="2500" b="0" i="1" smtClean="0">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𝐸𝑣𝑒𝑛𝑡</m:t>
                          </m:r>
                        </m:e>
                        <m:sub>
                          <m:r>
                            <a:rPr lang="en-US" sz="2500" b="0" i="1" smtClean="0">
                              <a:latin typeface="Cambria Math" panose="02040503050406030204" pitchFamily="18" charset="0"/>
                              <a:ea typeface="Cambria Math" panose="02040503050406030204" pitchFamily="18" charset="0"/>
                            </a:rPr>
                            <m:t>𝑔</m:t>
                          </m:r>
                        </m:sub>
                      </m:sSub>
                      <m:r>
                        <a:rPr lang="en-US" sz="2500" b="0" i="1" smtClean="0">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𝐽</m:t>
                      </m:r>
                      <m:r>
                        <a:rPr lang="en-US" sz="2500" b="0" i="1" smtClean="0">
                          <a:latin typeface="Cambria Math" panose="02040503050406030204" pitchFamily="18" charset="0"/>
                          <a:ea typeface="Cambria Math" panose="02040503050406030204" pitchFamily="18" charset="0"/>
                        </a:rPr>
                        <m:t>)</m:t>
                      </m:r>
                    </m:oMath>
                  </m:oMathPara>
                </a14:m>
                <a:endParaRPr lang="en-US" sz="2500" dirty="0"/>
              </a:p>
              <a:p>
                <a:pPr marL="0" indent="0">
                  <a:buNone/>
                </a:pPr>
                <a14:m>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i="1">
                            <a:latin typeface="Cambria Math" panose="02040503050406030204" pitchFamily="18" charset="0"/>
                            <a:ea typeface="Cambria Math" panose="02040503050406030204" pitchFamily="18" charset="0"/>
                          </a:rPr>
                          <m:t>𝐿𝑒𝑎𝑑</m:t>
                        </m:r>
                        <m:r>
                          <a:rPr lang="en-US" sz="2500" i="1">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𝑗</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i="1">
                        <a:latin typeface="Cambria Math" panose="02040503050406030204" pitchFamily="18" charset="0"/>
                        <a:ea typeface="Cambria Math" panose="02040503050406030204" pitchFamily="18" charset="0"/>
                      </a:rPr>
                      <m:t> =(</m:t>
                    </m:r>
                    <m:r>
                      <a:rPr lang="en-US" sz="2500" i="1">
                        <a:latin typeface="Cambria Math" panose="02040503050406030204" pitchFamily="18" charset="0"/>
                        <a:ea typeface="Cambria Math" panose="02040503050406030204" pitchFamily="18" charset="0"/>
                      </a:rPr>
                      <m:t>𝑡</m:t>
                    </m:r>
                    <m:r>
                      <a:rPr lang="en-US" sz="2500" b="0" i="1" smtClean="0">
                        <a:latin typeface="Cambria Math" panose="02040503050406030204" pitchFamily="18" charset="0"/>
                        <a:ea typeface="Cambria Math" panose="02040503050406030204" pitchFamily="18" charset="0"/>
                      </a:rPr>
                      <m:t>=</m:t>
                    </m:r>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𝐸𝑣𝑒𝑛𝑡</m:t>
                        </m:r>
                      </m:e>
                      <m:sub>
                        <m:r>
                          <a:rPr lang="en-US" sz="2500" i="1">
                            <a:latin typeface="Cambria Math" panose="02040503050406030204" pitchFamily="18" charset="0"/>
                            <a:ea typeface="Cambria Math" panose="02040503050406030204" pitchFamily="18" charset="0"/>
                          </a:rPr>
                          <m:t>𝑔</m:t>
                        </m:r>
                      </m:sub>
                    </m:sSub>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𝑗</m:t>
                    </m:r>
                    <m:r>
                      <a:rPr lang="en-US" sz="2500" i="1">
                        <a:latin typeface="Cambria Math" panose="02040503050406030204" pitchFamily="18" charset="0"/>
                        <a:ea typeface="Cambria Math" panose="02040503050406030204" pitchFamily="18" charset="0"/>
                      </a:rPr>
                      <m:t>)</m:t>
                    </m:r>
                  </m:oMath>
                </a14:m>
                <a:r>
                  <a:rPr lang="en-US" sz="2500" dirty="0"/>
                  <a:t> for </a:t>
                </a:r>
                <a14:m>
                  <m:oMath xmlns:m="http://schemas.openxmlformats.org/officeDocument/2006/math">
                    <m:r>
                      <a:rPr lang="en-US" sz="2500" b="0" i="1" smtClean="0">
                        <a:latin typeface="Cambria Math" panose="02040503050406030204" pitchFamily="18" charset="0"/>
                      </a:rPr>
                      <m:t>𝑗</m:t>
                    </m:r>
                    <m:r>
                      <a:rPr lang="en-US" sz="2500" b="0" i="1" smtClean="0">
                        <a:latin typeface="Cambria Math" panose="02040503050406030204" pitchFamily="18" charset="0"/>
                      </a:rPr>
                      <m:t> ∈{1,…,</m:t>
                    </m:r>
                    <m:r>
                      <a:rPr lang="en-US" sz="2500" b="0" i="1" smtClean="0">
                        <a:latin typeface="Cambria Math" panose="02040503050406030204" pitchFamily="18" charset="0"/>
                        <a:ea typeface="Cambria Math" panose="02040503050406030204" pitchFamily="18" charset="0"/>
                      </a:rPr>
                      <m:t>𝐽</m:t>
                    </m:r>
                    <m:r>
                      <a:rPr lang="en-US" sz="2500" b="0" i="1" smtClean="0">
                        <a:latin typeface="Cambria Math" panose="02040503050406030204" pitchFamily="18" charset="0"/>
                        <a:ea typeface="Cambria Math" panose="02040503050406030204" pitchFamily="18" charset="0"/>
                      </a:rPr>
                      <m:t>−1}</m:t>
                    </m:r>
                  </m:oMath>
                </a14:m>
                <a:endParaRPr lang="en-US" sz="2500" dirty="0"/>
              </a:p>
              <a:p>
                <a:pPr marL="0" indent="0">
                  <a:buNone/>
                </a:pPr>
                <a14:m>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i="1">
                            <a:latin typeface="Cambria Math" panose="02040503050406030204" pitchFamily="18" charset="0"/>
                            <a:ea typeface="Cambria Math" panose="02040503050406030204" pitchFamily="18" charset="0"/>
                          </a:rPr>
                          <m:t>𝐿𝑎𝑔</m:t>
                        </m:r>
                        <m:r>
                          <a:rPr lang="en-US" sz="2500" i="1">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𝑘</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i="1">
                        <a:latin typeface="Cambria Math" panose="02040503050406030204" pitchFamily="18" charset="0"/>
                        <a:ea typeface="Cambria Math" panose="02040503050406030204" pitchFamily="18" charset="0"/>
                      </a:rPr>
                      <m:t> =(</m:t>
                    </m:r>
                    <m:r>
                      <a:rPr lang="en-US" sz="2500" i="1">
                        <a:latin typeface="Cambria Math" panose="02040503050406030204" pitchFamily="18" charset="0"/>
                        <a:ea typeface="Cambria Math" panose="02040503050406030204" pitchFamily="18" charset="0"/>
                      </a:rPr>
                      <m:t>𝑡</m:t>
                    </m:r>
                    <m:r>
                      <a:rPr lang="en-US" sz="2500" i="1">
                        <a:latin typeface="Cambria Math" panose="02040503050406030204" pitchFamily="18" charset="0"/>
                        <a:ea typeface="Cambria Math" panose="02040503050406030204" pitchFamily="18" charset="0"/>
                      </a:rPr>
                      <m:t>=</m:t>
                    </m:r>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𝐸𝑣𝑒𝑛𝑡</m:t>
                        </m:r>
                      </m:e>
                      <m:sub>
                        <m:r>
                          <a:rPr lang="en-US" sz="2500" i="1">
                            <a:latin typeface="Cambria Math" panose="02040503050406030204" pitchFamily="18" charset="0"/>
                            <a:ea typeface="Cambria Math" panose="02040503050406030204" pitchFamily="18" charset="0"/>
                          </a:rPr>
                          <m:t>𝑔</m:t>
                        </m:r>
                      </m:sub>
                    </m:sSub>
                    <m:r>
                      <a:rPr lang="en-US" sz="2500" b="0" i="1" smtClean="0">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𝑘</m:t>
                    </m:r>
                    <m:r>
                      <a:rPr lang="en-US" sz="2500" i="1">
                        <a:latin typeface="Cambria Math" panose="02040503050406030204" pitchFamily="18" charset="0"/>
                        <a:ea typeface="Cambria Math" panose="02040503050406030204" pitchFamily="18" charset="0"/>
                      </a:rPr>
                      <m:t>)</m:t>
                    </m:r>
                  </m:oMath>
                </a14:m>
                <a:r>
                  <a:rPr lang="en-US" sz="2500" dirty="0"/>
                  <a:t> for </a:t>
                </a:r>
                <a14:m>
                  <m:oMath xmlns:m="http://schemas.openxmlformats.org/officeDocument/2006/math">
                    <m:r>
                      <m:rPr>
                        <m:sty m:val="p"/>
                      </m:rPr>
                      <a:rPr lang="en-US" sz="2500" dirty="0">
                        <a:latin typeface="Cambria Math" panose="02040503050406030204" pitchFamily="18" charset="0"/>
                      </a:rPr>
                      <m:t>k</m:t>
                    </m:r>
                    <m:r>
                      <a:rPr lang="en-US" sz="2500" i="1">
                        <a:latin typeface="Cambria Math" panose="02040503050406030204" pitchFamily="18" charset="0"/>
                      </a:rPr>
                      <m:t> ∈{1,</m:t>
                    </m:r>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𝐾</m:t>
                    </m:r>
                    <m:r>
                      <a:rPr lang="en-US" sz="2500" i="1">
                        <a:latin typeface="Cambria Math" panose="02040503050406030204" pitchFamily="18" charset="0"/>
                        <a:ea typeface="Cambria Math" panose="02040503050406030204" pitchFamily="18" charset="0"/>
                      </a:rPr>
                      <m:t>−1}</m:t>
                    </m:r>
                  </m:oMath>
                </a14:m>
                <a:endParaRPr lang="en-US" sz="2500" dirty="0"/>
              </a:p>
              <a:p>
                <a:pPr marL="0" indent="0">
                  <a:buNone/>
                </a:pPr>
                <a14:m>
                  <m:oMathPara xmlns:m="http://schemas.openxmlformats.org/officeDocument/2006/math">
                    <m:oMathParaPr>
                      <m:jc m:val="left"/>
                    </m:oMathParaPr>
                    <m:oMath xmlns:m="http://schemas.openxmlformats.org/officeDocument/2006/math">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𝐿𝑎𝑔</m:t>
                          </m:r>
                          <m:r>
                            <a:rPr lang="en-US" sz="2500" i="1">
                              <a:latin typeface="Cambria Math" panose="02040503050406030204" pitchFamily="18" charset="0"/>
                              <a:ea typeface="Cambria Math" panose="02040503050406030204" pitchFamily="18" charset="0"/>
                            </a:rPr>
                            <m:t> </m:t>
                          </m:r>
                          <m:r>
                            <a:rPr lang="en-US" sz="2500" b="0" i="1" smtClean="0">
                              <a:latin typeface="Cambria Math" panose="02040503050406030204" pitchFamily="18" charset="0"/>
                              <a:ea typeface="Cambria Math" panose="02040503050406030204" pitchFamily="18" charset="0"/>
                            </a:rPr>
                            <m:t>𝐾</m:t>
                          </m:r>
                          <m:r>
                            <a:rPr lang="en-US" sz="2500" i="1">
                              <a:latin typeface="Cambria Math" panose="02040503050406030204" pitchFamily="18" charset="0"/>
                              <a:ea typeface="Cambria Math" panose="02040503050406030204" pitchFamily="18" charset="0"/>
                            </a:rPr>
                            <m:t>)</m:t>
                          </m:r>
                        </m:e>
                        <m:sub>
                          <m:r>
                            <a:rPr lang="en-US" sz="2500" i="1">
                              <a:latin typeface="Cambria Math" panose="02040503050406030204" pitchFamily="18" charset="0"/>
                              <a:ea typeface="Cambria Math" panose="02040503050406030204" pitchFamily="18" charset="0"/>
                            </a:rPr>
                            <m:t>𝑔𝑡</m:t>
                          </m:r>
                        </m:sub>
                      </m:sSub>
                      <m:r>
                        <a:rPr lang="en-US" sz="2500" i="1">
                          <a:latin typeface="Cambria Math" panose="02040503050406030204" pitchFamily="18" charset="0"/>
                          <a:ea typeface="Cambria Math" panose="02040503050406030204" pitchFamily="18" charset="0"/>
                        </a:rPr>
                        <m:t> =(</m:t>
                      </m:r>
                      <m:r>
                        <a:rPr lang="en-US" sz="2500" i="1">
                          <a:latin typeface="Cambria Math" panose="02040503050406030204" pitchFamily="18" charset="0"/>
                          <a:ea typeface="Cambria Math" panose="02040503050406030204" pitchFamily="18" charset="0"/>
                        </a:rPr>
                        <m:t>𝑡</m:t>
                      </m:r>
                      <m:r>
                        <a:rPr lang="en-US" sz="2500" i="1">
                          <a:latin typeface="Cambria Math" panose="02040503050406030204" pitchFamily="18" charset="0"/>
                          <a:ea typeface="Cambria Math" panose="02040503050406030204" pitchFamily="18" charset="0"/>
                        </a:rPr>
                        <m:t>≤</m:t>
                      </m:r>
                      <m:sSub>
                        <m:sSubPr>
                          <m:ctrlPr>
                            <a:rPr lang="en-US" sz="2500" i="1">
                              <a:latin typeface="Cambria Math" panose="02040503050406030204" pitchFamily="18" charset="0"/>
                              <a:ea typeface="Cambria Math" panose="02040503050406030204" pitchFamily="18" charset="0"/>
                            </a:rPr>
                          </m:ctrlPr>
                        </m:sSubPr>
                        <m:e>
                          <m:r>
                            <a:rPr lang="en-US" sz="2500" i="1">
                              <a:latin typeface="Cambria Math" panose="02040503050406030204" pitchFamily="18" charset="0"/>
                              <a:ea typeface="Cambria Math" panose="02040503050406030204" pitchFamily="18" charset="0"/>
                            </a:rPr>
                            <m:t>𝐸𝑣𝑒𝑛𝑡</m:t>
                          </m:r>
                        </m:e>
                        <m:sub>
                          <m:r>
                            <a:rPr lang="en-US" sz="2500" i="1">
                              <a:latin typeface="Cambria Math" panose="02040503050406030204" pitchFamily="18" charset="0"/>
                              <a:ea typeface="Cambria Math" panose="02040503050406030204" pitchFamily="18" charset="0"/>
                            </a:rPr>
                            <m:t>𝑔</m:t>
                          </m:r>
                        </m:sub>
                      </m:sSub>
                      <m:r>
                        <a:rPr lang="en-US" sz="2500" b="0" i="1" smtClean="0">
                          <a:latin typeface="Cambria Math" panose="02040503050406030204" pitchFamily="18" charset="0"/>
                          <a:ea typeface="Cambria Math" panose="02040503050406030204" pitchFamily="18" charset="0"/>
                        </a:rPr>
                        <m:t>+</m:t>
                      </m:r>
                      <m:r>
                        <a:rPr lang="en-US" sz="2500" b="0" i="1" smtClean="0">
                          <a:latin typeface="Cambria Math" panose="02040503050406030204" pitchFamily="18" charset="0"/>
                          <a:ea typeface="Cambria Math" panose="02040503050406030204" pitchFamily="18" charset="0"/>
                        </a:rPr>
                        <m:t>𝐾</m:t>
                      </m:r>
                      <m:r>
                        <a:rPr lang="en-US" sz="2500" i="1">
                          <a:latin typeface="Cambria Math" panose="02040503050406030204" pitchFamily="18" charset="0"/>
                          <a:ea typeface="Cambria Math" panose="02040503050406030204" pitchFamily="18" charset="0"/>
                        </a:rPr>
                        <m:t>)</m:t>
                      </m:r>
                    </m:oMath>
                  </m:oMathPara>
                </a14:m>
                <a:endParaRPr lang="en-US" sz="2500" dirty="0"/>
              </a:p>
            </p:txBody>
          </p:sp>
        </mc:Choice>
        <mc:Fallback xmlns="">
          <p:sp>
            <p:nvSpPr>
              <p:cNvPr id="3" name="Content Placeholder 2">
                <a:extLst>
                  <a:ext uri="{FF2B5EF4-FFF2-40B4-BE49-F238E27FC236}">
                    <a16:creationId xmlns:a16="http://schemas.microsoft.com/office/drawing/2014/main" id="{3FC7CC96-1412-4F42-0239-3E7EF6316CA3}"/>
                  </a:ext>
                </a:extLst>
              </p:cNvPr>
              <p:cNvSpPr>
                <a:spLocks noGrp="1" noRot="1" noChangeAspect="1" noMove="1" noResize="1" noEditPoints="1" noAdjustHandles="1" noChangeArrowheads="1" noChangeShapeType="1" noTextEdit="1"/>
              </p:cNvSpPr>
              <p:nvPr>
                <p:ph sz="half" idx="1"/>
              </p:nvPr>
            </p:nvSpPr>
            <p:spPr>
              <a:xfrm>
                <a:off x="838200" y="1785432"/>
                <a:ext cx="10355664" cy="4351338"/>
              </a:xfrm>
              <a:blipFill>
                <a:blip r:embed="rId2"/>
                <a:stretch>
                  <a:fillRect l="-1001"/>
                </a:stretch>
              </a:blipFill>
            </p:spPr>
            <p:txBody>
              <a:bodyPr/>
              <a:lstStyle/>
              <a:p>
                <a:r>
                  <a:rPr lang="en-US">
                    <a:noFill/>
                  </a:rPr>
                  <a:t> </a:t>
                </a:r>
              </a:p>
            </p:txBody>
          </p:sp>
        </mc:Fallback>
      </mc:AlternateContent>
    </p:spTree>
    <p:extLst>
      <p:ext uri="{BB962C8B-B14F-4D97-AF65-F5344CB8AC3E}">
        <p14:creationId xmlns:p14="http://schemas.microsoft.com/office/powerpoint/2010/main" val="2520390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14:m>
                  <m:oMath xmlns:m="http://schemas.openxmlformats.org/officeDocument/2006/math">
                    <m:r>
                      <a:rPr lang="en-US" sz="2500" i="1" dirty="0" smtClean="0">
                        <a:latin typeface="Cambria Math" panose="02040503050406030204" pitchFamily="18" charset="0"/>
                      </a:rPr>
                      <m:t>𝐽</m:t>
                    </m:r>
                  </m:oMath>
                </a14:m>
                <a:r>
                  <a:rPr lang="en-US" sz="2500" dirty="0"/>
                  <a:t> and </a:t>
                </a:r>
                <a14:m>
                  <m:oMath xmlns:m="http://schemas.openxmlformats.org/officeDocument/2006/math">
                    <m:r>
                      <a:rPr lang="en-US" sz="2500" i="1" dirty="0" smtClean="0">
                        <a:latin typeface="Cambria Math" panose="02040503050406030204" pitchFamily="18" charset="0"/>
                      </a:rPr>
                      <m:t>𝐾</m:t>
                    </m:r>
                  </m:oMath>
                </a14:m>
                <a:r>
                  <a:rPr lang="en-US" sz="2500" dirty="0"/>
                  <a:t> leads and lags are included.</a:t>
                </a:r>
              </a:p>
              <a:p>
                <a:r>
                  <a:rPr lang="en-US" sz="2500" dirty="0"/>
                  <a:t>Final leads and lags “accumulate” leads or lags beyond </a:t>
                </a:r>
                <a14:m>
                  <m:oMath xmlns:m="http://schemas.openxmlformats.org/officeDocument/2006/math">
                    <m:r>
                      <a:rPr lang="en-US" sz="2500" i="1" dirty="0">
                        <a:latin typeface="Cambria Math" panose="02040503050406030204" pitchFamily="18" charset="0"/>
                      </a:rPr>
                      <m:t>𝐽</m:t>
                    </m:r>
                  </m:oMath>
                </a14:m>
                <a:r>
                  <a:rPr lang="en-US" sz="2500" dirty="0"/>
                  <a:t> and </a:t>
                </a:r>
                <a14:m>
                  <m:oMath xmlns:m="http://schemas.openxmlformats.org/officeDocument/2006/math">
                    <m:r>
                      <a:rPr lang="en-US" sz="2500" i="1" dirty="0">
                        <a:latin typeface="Cambria Math" panose="02040503050406030204" pitchFamily="18" charset="0"/>
                      </a:rPr>
                      <m:t>𝐾</m:t>
                    </m:r>
                  </m:oMath>
                </a14:m>
                <a:r>
                  <a:rPr lang="en-US" sz="2500" dirty="0"/>
                  <a:t> periods.</a:t>
                </a:r>
              </a:p>
              <a:p>
                <a:r>
                  <a:rPr lang="en-US" sz="2500" dirty="0"/>
                  <a:t>Leads and lags are binary variables indicating that the given group was a given number of periods away from the event of interest in the respective time period. </a:t>
                </a:r>
              </a:p>
              <a:p>
                <a:r>
                  <a:rPr lang="en-US" sz="2500" dirty="0"/>
                  <a:t>A single lead or lag variable is omitted to capture the baseline difference between groups where the event does and does not occur. </a:t>
                </a:r>
              </a:p>
              <a:p>
                <a:r>
                  <a:rPr lang="en-US" sz="2500" dirty="0"/>
                  <a:t>As a standard, this baseline omitted case is the first lead (one period prior to the event), where </a:t>
                </a:r>
                <a14:m>
                  <m:oMath xmlns:m="http://schemas.openxmlformats.org/officeDocument/2006/math">
                    <m:r>
                      <a:rPr lang="en-US" sz="2500" b="0" i="1" dirty="0" smtClean="0">
                        <a:latin typeface="Cambria Math" panose="02040503050406030204" pitchFamily="18" charset="0"/>
                      </a:rPr>
                      <m:t>𝑗</m:t>
                    </m:r>
                    <m:r>
                      <a:rPr lang="en-US" sz="2500" b="0" i="1" dirty="0" smtClean="0">
                        <a:latin typeface="Cambria Math" panose="02040503050406030204" pitchFamily="18" charset="0"/>
                      </a:rPr>
                      <m:t>=1</m:t>
                    </m:r>
                  </m:oMath>
                </a14:m>
                <a:r>
                  <a:rPr lang="en-US" sz="2500" dirty="0"/>
                  <a:t>.</a:t>
                </a:r>
              </a:p>
            </p:txBody>
          </p:sp>
        </mc:Choice>
        <mc:Fallback xmlns="">
          <p:sp>
            <p:nvSpPr>
              <p:cNvPr id="3" name="Content Placeholder 2">
                <a:extLst>
                  <a:ext uri="{FF2B5EF4-FFF2-40B4-BE49-F238E27FC236}">
                    <a16:creationId xmlns:a16="http://schemas.microsoft.com/office/drawing/2014/main" id="{3FC7CC96-1412-4F42-0239-3E7EF6316CA3}"/>
                  </a:ext>
                </a:extLst>
              </p:cNvPr>
              <p:cNvSpPr>
                <a:spLocks noGrp="1" noRot="1" noChangeAspect="1" noMove="1" noResize="1" noEditPoints="1" noAdjustHandles="1" noChangeArrowheads="1" noChangeShapeType="1" noTextEdit="1"/>
              </p:cNvSpPr>
              <p:nvPr>
                <p:ph sz="half" idx="1"/>
              </p:nvPr>
            </p:nvSpPr>
            <p:spPr>
              <a:xfrm>
                <a:off x="838200" y="1785432"/>
                <a:ext cx="10355664" cy="4351338"/>
              </a:xfrm>
              <a:blipFill>
                <a:blip r:embed="rId2"/>
                <a:stretch>
                  <a:fillRect l="-883" t="-1961" r="-530"/>
                </a:stretch>
              </a:blipFill>
            </p:spPr>
            <p:txBody>
              <a:bodyPr/>
              <a:lstStyle/>
              <a:p>
                <a:r>
                  <a:rPr lang="en-US">
                    <a:noFill/>
                  </a:rPr>
                  <a:t> </a:t>
                </a:r>
              </a:p>
            </p:txBody>
          </p:sp>
        </mc:Fallback>
      </mc:AlternateContent>
    </p:spTree>
    <p:extLst>
      <p:ext uri="{BB962C8B-B14F-4D97-AF65-F5344CB8AC3E}">
        <p14:creationId xmlns:p14="http://schemas.microsoft.com/office/powerpoint/2010/main" val="2012754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r>
              <a:rPr lang="en-US" sz="2500" dirty="0"/>
              <a:t>Event study models are estimated on data that have a panel structure. It is conventional to add two sets of fixed effects.</a:t>
            </a:r>
          </a:p>
          <a:p>
            <a:r>
              <a:rPr lang="en-US" sz="2500" dirty="0"/>
              <a:t>Groups in which the event never occurs act as pure controls. </a:t>
            </a:r>
          </a:p>
          <a:p>
            <a:r>
              <a:rPr lang="en-US" sz="2500" dirty="0"/>
              <a:t>These units have 0s in all lead and lag terms and act as the counterfactual on which the estimation of impacts is based. </a:t>
            </a:r>
          </a:p>
          <a:p>
            <a:r>
              <a:rPr lang="en-US" sz="2500" dirty="0"/>
              <a:t>Unbiased estimation of post-event treatment effects relies fundamentally on the parallel trends assumption. </a:t>
            </a:r>
          </a:p>
          <a:p>
            <a:r>
              <a:rPr lang="en-US" sz="2500" dirty="0"/>
              <a:t>In the absence of treatment, it is assumed that treated and control groups would have maintained similar differences as in the baseline period. </a:t>
            </a:r>
          </a:p>
          <a:p>
            <a:endParaRPr lang="en-US" sz="2500" dirty="0"/>
          </a:p>
        </p:txBody>
      </p:sp>
    </p:spTree>
    <p:extLst>
      <p:ext uri="{BB962C8B-B14F-4D97-AF65-F5344CB8AC3E}">
        <p14:creationId xmlns:p14="http://schemas.microsoft.com/office/powerpoint/2010/main" val="4003287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r>
              <a:rPr lang="en-US" sz="2500" dirty="0"/>
              <a:t>Unit and time fixed effects serve the role of controlling for confounding variables that vary at the group or time level.</a:t>
            </a:r>
          </a:p>
          <a:p>
            <a:r>
              <a:rPr lang="en-US" sz="2500" dirty="0"/>
              <a:t>Using these two-way fixed effects approach helps to isolate the effect of the event. </a:t>
            </a:r>
          </a:p>
          <a:p>
            <a:r>
              <a:rPr lang="en-US" sz="2500" dirty="0"/>
              <a:t>The outcome may also be influenced by other underlying factors. Thus, some event studies add other control variables. </a:t>
            </a:r>
          </a:p>
          <a:p>
            <a:r>
              <a:rPr lang="en-US" sz="2500" dirty="0"/>
              <a:t>It is important to add control variables carefully: can't include anything collinear with time/group FEs.</a:t>
            </a:r>
          </a:p>
          <a:p>
            <a:r>
              <a:rPr lang="en-US" sz="2500" dirty="0"/>
              <a:t>In the panel data used by event studies, units may have an event (basic model), or more than one event. </a:t>
            </a:r>
          </a:p>
          <a:p>
            <a:endParaRPr lang="en-US" sz="2500" dirty="0"/>
          </a:p>
        </p:txBody>
      </p:sp>
    </p:spTree>
    <p:extLst>
      <p:ext uri="{BB962C8B-B14F-4D97-AF65-F5344CB8AC3E}">
        <p14:creationId xmlns:p14="http://schemas.microsoft.com/office/powerpoint/2010/main" val="397385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EFD6-D88B-9433-FCDB-93B1C386C858}"/>
              </a:ext>
            </a:extLst>
          </p:cNvPr>
          <p:cNvSpPr>
            <a:spLocks noGrp="1"/>
          </p:cNvSpPr>
          <p:nvPr>
            <p:ph type="title"/>
          </p:nvPr>
        </p:nvSpPr>
        <p:spPr>
          <a:xfrm>
            <a:off x="838200" y="365125"/>
            <a:ext cx="10515600" cy="908871"/>
          </a:xfrm>
        </p:spPr>
        <p:txBody>
          <a:bodyPr/>
          <a:lstStyle/>
          <a:p>
            <a:pPr algn="ctr"/>
            <a:r>
              <a:rPr lang="en-US" b="1" dirty="0">
                <a:solidFill>
                  <a:srgbClr val="C00000"/>
                </a:solidFill>
              </a:rPr>
              <a:t>Estimation</a:t>
            </a:r>
            <a:endParaRPr lang="en-US" dirty="0"/>
          </a:p>
        </p:txBody>
      </p:sp>
      <p:sp>
        <p:nvSpPr>
          <p:cNvPr id="3" name="Content Placeholder 2">
            <a:extLst>
              <a:ext uri="{FF2B5EF4-FFF2-40B4-BE49-F238E27FC236}">
                <a16:creationId xmlns:a16="http://schemas.microsoft.com/office/drawing/2014/main" id="{BB2CA13F-9246-C389-0320-B9B028483E30}"/>
              </a:ext>
            </a:extLst>
          </p:cNvPr>
          <p:cNvSpPr>
            <a:spLocks noGrp="1"/>
          </p:cNvSpPr>
          <p:nvPr>
            <p:ph idx="1"/>
          </p:nvPr>
        </p:nvSpPr>
        <p:spPr/>
        <p:txBody>
          <a:bodyPr/>
          <a:lstStyle/>
          <a:p>
            <a:endParaRPr lang="en-US"/>
          </a:p>
        </p:txBody>
      </p:sp>
      <p:pic>
        <p:nvPicPr>
          <p:cNvPr id="2050" name="Picture 2" descr="Two graphs showing time series data with a clear trend, which is interrupted by an event. We then see the prediction from the trend continuing as it did, contrasted against the actual data.">
            <a:extLst>
              <a:ext uri="{FF2B5EF4-FFF2-40B4-BE49-F238E27FC236}">
                <a16:creationId xmlns:a16="http://schemas.microsoft.com/office/drawing/2014/main" id="{7BE4CE54-2E65-0EBB-01D9-BA6228A81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0"/>
            <a:ext cx="121920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416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Estimation</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r>
              <a:rPr lang="en-US" sz="2500" dirty="0"/>
              <a:t>Estimation of event specification provides two key pieces of information not observable in </a:t>
            </a:r>
            <a:r>
              <a:rPr lang="en-US" sz="2500" dirty="0" err="1"/>
              <a:t>DiD</a:t>
            </a:r>
            <a:r>
              <a:rPr lang="en-US" sz="2500" dirty="0"/>
              <a:t> single coefficient models. </a:t>
            </a:r>
          </a:p>
          <a:p>
            <a:endParaRPr lang="en-US" sz="2500" dirty="0"/>
          </a:p>
          <a:p>
            <a:pPr marL="457200" indent="-457200">
              <a:buFont typeface="+mj-lt"/>
              <a:buAutoNum type="arabicPeriod"/>
            </a:pPr>
            <a:r>
              <a:rPr lang="en-US" sz="2500" dirty="0"/>
              <a:t> The full set of event leads allows for the inspection of parallel trends in the pre-treatment period. </a:t>
            </a:r>
          </a:p>
          <a:p>
            <a:pPr marL="457200" indent="-457200">
              <a:buFont typeface="+mj-lt"/>
              <a:buAutoNum type="arabicPeriod"/>
            </a:pPr>
            <a:r>
              <a:rPr lang="en-US" sz="2500" dirty="0"/>
              <a:t>The lags allow for inspection of the temporal nature of treatment effects, noting any dynamics in the appearance of effects (i.e. increasing or decreasing effects over time, or whether the effects are transitory or permanent).</a:t>
            </a:r>
          </a:p>
        </p:txBody>
      </p:sp>
    </p:spTree>
    <p:extLst>
      <p:ext uri="{BB962C8B-B14F-4D97-AF65-F5344CB8AC3E}">
        <p14:creationId xmlns:p14="http://schemas.microsoft.com/office/powerpoint/2010/main" val="4006968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0E18A-8E30-2262-943A-A7299E411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DE60AA-E072-DCFD-AB59-05B3DC1D2F41}"/>
              </a:ext>
            </a:extLst>
          </p:cNvPr>
          <p:cNvSpPr>
            <a:spLocks noGrp="1"/>
          </p:cNvSpPr>
          <p:nvPr>
            <p:ph type="title"/>
          </p:nvPr>
        </p:nvSpPr>
        <p:spPr/>
        <p:txBody>
          <a:bodyPr/>
          <a:lstStyle/>
          <a:p>
            <a:pPr algn="ctr"/>
            <a:r>
              <a:rPr lang="en-US" b="1" dirty="0">
                <a:solidFill>
                  <a:srgbClr val="C00000"/>
                </a:solidFill>
              </a:rPr>
              <a:t>Assumptions in Event Study Models</a:t>
            </a:r>
          </a:p>
        </p:txBody>
      </p:sp>
      <p:sp>
        <p:nvSpPr>
          <p:cNvPr id="3" name="Content Placeholder 2">
            <a:extLst>
              <a:ext uri="{FF2B5EF4-FFF2-40B4-BE49-F238E27FC236}">
                <a16:creationId xmlns:a16="http://schemas.microsoft.com/office/drawing/2014/main" id="{D337643F-F583-83E7-3186-65A1DE353893}"/>
              </a:ext>
            </a:extLst>
          </p:cNvPr>
          <p:cNvSpPr>
            <a:spLocks noGrp="1"/>
          </p:cNvSpPr>
          <p:nvPr>
            <p:ph sz="half" idx="1"/>
          </p:nvPr>
        </p:nvSpPr>
        <p:spPr>
          <a:xfrm>
            <a:off x="626723" y="1690688"/>
            <a:ext cx="10617382" cy="3754843"/>
          </a:xfrm>
        </p:spPr>
        <p:txBody>
          <a:bodyPr>
            <a:noAutofit/>
          </a:bodyPr>
          <a:lstStyle/>
          <a:p>
            <a:pPr marL="0" indent="0">
              <a:buNone/>
            </a:pPr>
            <a:r>
              <a:rPr lang="en-US" sz="2400" dirty="0"/>
              <a:t>1. Parallel Trends (Before the Event)</a:t>
            </a:r>
          </a:p>
          <a:p>
            <a:pPr marL="0" indent="0">
              <a:buNone/>
            </a:pPr>
            <a:r>
              <a:rPr lang="en-US" sz="2400" dirty="0"/>
              <a:t>  - Treated and control groups follow similar trends pre-event.</a:t>
            </a:r>
          </a:p>
          <a:p>
            <a:pPr marL="0" indent="0">
              <a:buNone/>
            </a:pPr>
            <a:r>
              <a:rPr lang="en-US" sz="2400" dirty="0"/>
              <a:t>  - Lead coefficients are flat and statistically insignificant.</a:t>
            </a:r>
          </a:p>
          <a:p>
            <a:pPr marL="0" indent="0">
              <a:buNone/>
            </a:pPr>
            <a:r>
              <a:rPr lang="en-US" sz="2400" dirty="0"/>
              <a:t>2. No Anticipation (Unless modeled)</a:t>
            </a:r>
          </a:p>
          <a:p>
            <a:pPr marL="0" indent="0">
              <a:buNone/>
            </a:pPr>
            <a:r>
              <a:rPr lang="en-US" sz="2400" dirty="0"/>
              <a:t>  - No changes in behavior before the intervention.</a:t>
            </a:r>
          </a:p>
          <a:p>
            <a:pPr marL="0" indent="0">
              <a:buNone/>
            </a:pPr>
            <a:r>
              <a:rPr lang="en-US" sz="2400" dirty="0"/>
              <a:t>  - Anticipatory effects modeled if present.</a:t>
            </a:r>
          </a:p>
          <a:p>
            <a:pPr marL="0" indent="0">
              <a:buNone/>
            </a:pPr>
            <a:r>
              <a:rPr lang="en-US" sz="2400" dirty="0"/>
              <a:t>3. No Confounding Events at the Same Time</a:t>
            </a:r>
          </a:p>
          <a:p>
            <a:pPr marL="0" indent="0">
              <a:buNone/>
            </a:pPr>
            <a:r>
              <a:rPr lang="en-US" sz="2400" dirty="0"/>
              <a:t>  - No overlapping policies or shocks during the event window.</a:t>
            </a:r>
          </a:p>
          <a:p>
            <a:pPr marL="0" indent="0">
              <a:buNone/>
            </a:pPr>
            <a:r>
              <a:rPr lang="en-US" sz="2400" dirty="0"/>
              <a:t>  - Use time-varying controls or fixed effects to isolate impact.</a:t>
            </a:r>
          </a:p>
        </p:txBody>
      </p:sp>
    </p:spTree>
    <p:extLst>
      <p:ext uri="{BB962C8B-B14F-4D97-AF65-F5344CB8AC3E}">
        <p14:creationId xmlns:p14="http://schemas.microsoft.com/office/powerpoint/2010/main" val="2424309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0E18A-8E30-2262-943A-A7299E411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DE60AA-E072-DCFD-AB59-05B3DC1D2F41}"/>
              </a:ext>
            </a:extLst>
          </p:cNvPr>
          <p:cNvSpPr>
            <a:spLocks noGrp="1"/>
          </p:cNvSpPr>
          <p:nvPr>
            <p:ph type="title"/>
          </p:nvPr>
        </p:nvSpPr>
        <p:spPr/>
        <p:txBody>
          <a:bodyPr/>
          <a:lstStyle/>
          <a:p>
            <a:pPr algn="ctr"/>
            <a:r>
              <a:rPr lang="en-US" b="1" dirty="0">
                <a:solidFill>
                  <a:srgbClr val="C00000"/>
                </a:solidFill>
              </a:rPr>
              <a:t>Assumptions in Event Study Models</a:t>
            </a:r>
          </a:p>
        </p:txBody>
      </p:sp>
      <p:sp>
        <p:nvSpPr>
          <p:cNvPr id="4" name="Content Placeholder 2">
            <a:extLst>
              <a:ext uri="{FF2B5EF4-FFF2-40B4-BE49-F238E27FC236}">
                <a16:creationId xmlns:a16="http://schemas.microsoft.com/office/drawing/2014/main" id="{F56AD06C-18D8-AF7E-2EBB-A31E769F261B}"/>
              </a:ext>
            </a:extLst>
          </p:cNvPr>
          <p:cNvSpPr txBox="1">
            <a:spLocks/>
          </p:cNvSpPr>
          <p:nvPr/>
        </p:nvSpPr>
        <p:spPr>
          <a:xfrm>
            <a:off x="6292064" y="1690688"/>
            <a:ext cx="4978687" cy="37548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1800" dirty="0"/>
          </a:p>
        </p:txBody>
      </p:sp>
      <p:sp>
        <p:nvSpPr>
          <p:cNvPr id="6" name="Content Placeholder 5">
            <a:extLst>
              <a:ext uri="{FF2B5EF4-FFF2-40B4-BE49-F238E27FC236}">
                <a16:creationId xmlns:a16="http://schemas.microsoft.com/office/drawing/2014/main" id="{DD45956A-25B4-4F5E-9E47-8160BB8D846D}"/>
              </a:ext>
            </a:extLst>
          </p:cNvPr>
          <p:cNvSpPr>
            <a:spLocks noGrp="1"/>
          </p:cNvSpPr>
          <p:nvPr>
            <p:ph sz="half" idx="1"/>
          </p:nvPr>
        </p:nvSpPr>
        <p:spPr>
          <a:xfrm>
            <a:off x="752250" y="1690688"/>
            <a:ext cx="10295374" cy="4351338"/>
          </a:xfrm>
        </p:spPr>
        <p:txBody>
          <a:bodyPr>
            <a:normAutofit/>
          </a:bodyPr>
          <a:lstStyle/>
          <a:p>
            <a:pPr marL="0" indent="0">
              <a:buNone/>
            </a:pPr>
            <a:r>
              <a:rPr lang="en-US" sz="2400" dirty="0"/>
              <a:t>4. Correct Model Specification</a:t>
            </a:r>
          </a:p>
          <a:p>
            <a:pPr marL="0" indent="0">
              <a:buNone/>
            </a:pPr>
            <a:r>
              <a:rPr lang="en-US" sz="2400" dirty="0"/>
              <a:t>  - Time is coded relative to the event (e.g., -3, -2, -1, 0, +1…).</a:t>
            </a:r>
          </a:p>
          <a:p>
            <a:pPr marL="0" indent="0">
              <a:buNone/>
            </a:pPr>
            <a:r>
              <a:rPr lang="en-US" sz="2400" dirty="0"/>
              <a:t>  - Reference period clearly chosen (typically t = -1).</a:t>
            </a:r>
          </a:p>
          <a:p>
            <a:pPr marL="0" indent="0">
              <a:buNone/>
            </a:pPr>
            <a:r>
              <a:rPr lang="en-US" sz="2400" dirty="0"/>
              <a:t>5. SUTVA (No Interference or Spillovers)</a:t>
            </a:r>
          </a:p>
          <a:p>
            <a:pPr marL="0" indent="0">
              <a:buNone/>
            </a:pPr>
            <a:r>
              <a:rPr lang="en-US" sz="2400" dirty="0"/>
              <a:t>  - Treatment is well-defined and uniform across units.</a:t>
            </a:r>
          </a:p>
          <a:p>
            <a:pPr marL="0" indent="0">
              <a:buNone/>
            </a:pPr>
            <a:r>
              <a:rPr lang="en-US" sz="2400" dirty="0"/>
              <a:t>  - No spillover effects between treated and control units.</a:t>
            </a:r>
          </a:p>
          <a:p>
            <a:pPr marL="0" indent="0">
              <a:buNone/>
            </a:pPr>
            <a:r>
              <a:rPr lang="en-US" sz="2400" dirty="0"/>
              <a:t>6. Sufficient Data Across Event Time</a:t>
            </a:r>
          </a:p>
          <a:p>
            <a:pPr marL="0" indent="0">
              <a:buNone/>
            </a:pPr>
            <a:r>
              <a:rPr lang="en-US" sz="2400" dirty="0"/>
              <a:t>  - Enough observations in each time bin (leads and lags).</a:t>
            </a:r>
          </a:p>
          <a:p>
            <a:pPr marL="0" indent="0">
              <a:buNone/>
            </a:pPr>
            <a:r>
              <a:rPr lang="en-US" sz="2400" dirty="0"/>
              <a:t>  - Precision acceptable in long-term estimates.</a:t>
            </a:r>
          </a:p>
          <a:p>
            <a:endParaRPr lang="en-US" sz="2400" dirty="0"/>
          </a:p>
        </p:txBody>
      </p:sp>
    </p:spTree>
    <p:extLst>
      <p:ext uri="{BB962C8B-B14F-4D97-AF65-F5344CB8AC3E}">
        <p14:creationId xmlns:p14="http://schemas.microsoft.com/office/powerpoint/2010/main" val="4104170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Inference</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r>
              <a:rPr lang="en-US" sz="2500" dirty="0"/>
              <a:t>A standard concern where outcomes are followed over time is related to potential serial-correlation in the outcome variable over time. </a:t>
            </a:r>
          </a:p>
          <a:p>
            <a:r>
              <a:rPr lang="en-US" sz="2500" dirty="0"/>
              <a:t>It is fundamental to account for this within-cluster correlation when conducting inference.</a:t>
            </a:r>
          </a:p>
          <a:p>
            <a:r>
              <a:rPr lang="en-US" sz="2500" dirty="0"/>
              <a:t>The standard solution is to allow for within-cluster auto-correlation by using a cluster-robust variance-covariance estimator (CRVE) to estimate standard errors and Cis on regression parameters. </a:t>
            </a:r>
          </a:p>
          <a:p>
            <a:r>
              <a:rPr lang="en-US" sz="2500" dirty="0"/>
              <a:t>However, standard CRVE are only asymptotically valid, where the asymptotic behavior depends on the number of clusters or groups. </a:t>
            </a:r>
          </a:p>
        </p:txBody>
      </p:sp>
    </p:spTree>
    <p:extLst>
      <p:ext uri="{BB962C8B-B14F-4D97-AF65-F5344CB8AC3E}">
        <p14:creationId xmlns:p14="http://schemas.microsoft.com/office/powerpoint/2010/main" val="1351761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68DC7-B519-4167-B51A-6623DD3719AC}"/>
              </a:ext>
            </a:extLst>
          </p:cNvPr>
          <p:cNvSpPr>
            <a:spLocks noGrp="1"/>
          </p:cNvSpPr>
          <p:nvPr>
            <p:ph type="title"/>
          </p:nvPr>
        </p:nvSpPr>
        <p:spPr/>
        <p:txBody>
          <a:bodyPr/>
          <a:lstStyle/>
          <a:p>
            <a:r>
              <a:rPr lang="en-US" b="1">
                <a:solidFill>
                  <a:srgbClr val="C00000"/>
                </a:solidFill>
              </a:rPr>
              <a:t>Why should you care about casual inference?</a:t>
            </a:r>
            <a:endParaRPr lang="en-US" b="1" dirty="0">
              <a:solidFill>
                <a:srgbClr val="C00000"/>
              </a:solidFill>
            </a:endParaRPr>
          </a:p>
        </p:txBody>
      </p:sp>
      <p:sp>
        <p:nvSpPr>
          <p:cNvPr id="4" name="Content Placeholder 3">
            <a:extLst>
              <a:ext uri="{FF2B5EF4-FFF2-40B4-BE49-F238E27FC236}">
                <a16:creationId xmlns:a16="http://schemas.microsoft.com/office/drawing/2014/main" id="{145001B4-B05E-FD5F-2AF1-76C904D3074B}"/>
              </a:ext>
            </a:extLst>
          </p:cNvPr>
          <p:cNvSpPr>
            <a:spLocks noGrp="1"/>
          </p:cNvSpPr>
          <p:nvPr>
            <p:ph sz="half" idx="2"/>
          </p:nvPr>
        </p:nvSpPr>
        <p:spPr>
          <a:xfrm>
            <a:off x="5873097" y="1765805"/>
            <a:ext cx="5181600" cy="4351338"/>
          </a:xfrm>
        </p:spPr>
        <p:txBody>
          <a:bodyPr/>
          <a:lstStyle/>
          <a:p>
            <a:pPr marL="0" indent="0">
              <a:buNone/>
            </a:pPr>
            <a:r>
              <a:rPr lang="en-US" sz="2500" dirty="0"/>
              <a:t>Randomized Clinical Trials (RCT) are ideal, yet often unattainable</a:t>
            </a:r>
          </a:p>
          <a:p>
            <a:pPr lvl="1">
              <a:buFontTx/>
              <a:buChar char="-"/>
            </a:pPr>
            <a:r>
              <a:rPr lang="en-US" dirty="0"/>
              <a:t>Randomization</a:t>
            </a:r>
          </a:p>
          <a:p>
            <a:pPr lvl="1">
              <a:buFontTx/>
              <a:buChar char="-"/>
            </a:pPr>
            <a:r>
              <a:rPr lang="en-US" dirty="0"/>
              <a:t>Cost</a:t>
            </a:r>
          </a:p>
          <a:p>
            <a:pPr lvl="1">
              <a:buFontTx/>
              <a:buChar char="-"/>
            </a:pPr>
            <a:r>
              <a:rPr lang="en-US" dirty="0"/>
              <a:t>Time</a:t>
            </a:r>
          </a:p>
          <a:p>
            <a:pPr marL="0" indent="0">
              <a:buNone/>
            </a:pPr>
            <a:endParaRPr lang="en-US" dirty="0"/>
          </a:p>
          <a:p>
            <a:pPr marL="0" indent="0">
              <a:buNone/>
            </a:pPr>
            <a:r>
              <a:rPr lang="en-US" sz="2500" dirty="0"/>
              <a:t>There are quasi-experimental methods to help estimate intervention effects in non-experimental settings</a:t>
            </a:r>
          </a:p>
        </p:txBody>
      </p:sp>
      <p:pic>
        <p:nvPicPr>
          <p:cNvPr id="2054" name="Picture 6" descr="Correlation is not causation illustration: A chart of the correlation between storks nesting on roofs and children in a household is shown above a street of progressively larger family houses with more and more storks and someone wondering if the storks are bringing the babies">
            <a:extLst>
              <a:ext uri="{FF2B5EF4-FFF2-40B4-BE49-F238E27FC236}">
                <a16:creationId xmlns:a16="http://schemas.microsoft.com/office/drawing/2014/main" id="{684FD5C8-D546-3C70-5AEA-B321167DF6CD}"/>
              </a:ext>
            </a:extLst>
          </p:cNvPr>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29072"/>
            <a:ext cx="4352611"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4293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Graphical summary of the results</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pPr marL="0" indent="0">
              <a:buNone/>
            </a:pPr>
            <a:r>
              <a:rPr lang="en-US" sz="2500" b="1" dirty="0">
                <a:solidFill>
                  <a:srgbClr val="C00000"/>
                </a:solidFill>
              </a:rPr>
              <a:t>Visual:</a:t>
            </a:r>
            <a:r>
              <a:rPr lang="en-US" sz="2500" dirty="0"/>
              <a:t> Timeline showing pre- and post-event periods relative to treatment.</a:t>
            </a:r>
          </a:p>
          <a:p>
            <a:pPr marL="0" indent="0">
              <a:buNone/>
            </a:pPr>
            <a:endParaRPr lang="en-US" sz="2500" dirty="0"/>
          </a:p>
          <a:p>
            <a:pPr marL="0" indent="0">
              <a:buNone/>
            </a:pPr>
            <a:r>
              <a:rPr lang="en-US" sz="2500" dirty="0"/>
              <a:t>One of its most appealing features is that it creates a built-in graphical summary of the results. </a:t>
            </a:r>
          </a:p>
        </p:txBody>
      </p:sp>
    </p:spTree>
    <p:extLst>
      <p:ext uri="{BB962C8B-B14F-4D97-AF65-F5344CB8AC3E}">
        <p14:creationId xmlns:p14="http://schemas.microsoft.com/office/powerpoint/2010/main" val="3792889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Graphical summary of the results</a:t>
            </a:r>
          </a:p>
        </p:txBody>
      </p:sp>
      <p:pic>
        <p:nvPicPr>
          <p:cNvPr id="4" name="Content Placeholder 3">
            <a:extLst>
              <a:ext uri="{FF2B5EF4-FFF2-40B4-BE49-F238E27FC236}">
                <a16:creationId xmlns:a16="http://schemas.microsoft.com/office/drawing/2014/main" id="{0FAB26E7-412A-4309-9A6B-6E37AA866BD5}"/>
              </a:ext>
            </a:extLst>
          </p:cNvPr>
          <p:cNvPicPr>
            <a:picLocks noGrp="1" noChangeAspect="1"/>
          </p:cNvPicPr>
          <p:nvPr>
            <p:ph sz="half" idx="1"/>
          </p:nvPr>
        </p:nvPicPr>
        <p:blipFill>
          <a:blip r:embed="rId3"/>
          <a:stretch>
            <a:fillRect/>
          </a:stretch>
        </p:blipFill>
        <p:spPr>
          <a:xfrm>
            <a:off x="2686379" y="1984893"/>
            <a:ext cx="6658904" cy="3953427"/>
          </a:xfrm>
          <a:prstGeom prst="rect">
            <a:avLst/>
          </a:prstGeom>
        </p:spPr>
      </p:pic>
    </p:spTree>
    <p:extLst>
      <p:ext uri="{BB962C8B-B14F-4D97-AF65-F5344CB8AC3E}">
        <p14:creationId xmlns:p14="http://schemas.microsoft.com/office/powerpoint/2010/main" val="3038740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Event Study Models Summary</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pPr marL="0" indent="0">
              <a:buNone/>
            </a:pPr>
            <a:r>
              <a:rPr lang="en-US" sz="2400" dirty="0">
                <a:solidFill>
                  <a:schemeClr val="accent6"/>
                </a:solidFill>
              </a:rPr>
              <a:t>✅</a:t>
            </a:r>
            <a:r>
              <a:rPr lang="en-US" sz="2400" dirty="0"/>
              <a:t> Event studies are a generalization of </a:t>
            </a:r>
            <a:r>
              <a:rPr lang="en-US" sz="2400" dirty="0" err="1"/>
              <a:t>DiD</a:t>
            </a:r>
            <a:r>
              <a:rPr lang="en-US" sz="2400" dirty="0"/>
              <a:t>.</a:t>
            </a:r>
          </a:p>
          <a:p>
            <a:pPr marL="0" indent="0">
              <a:buNone/>
            </a:pPr>
            <a:br>
              <a:rPr lang="en-US" sz="2400" dirty="0"/>
            </a:br>
            <a:r>
              <a:rPr lang="en-US" sz="2400" dirty="0">
                <a:solidFill>
                  <a:schemeClr val="accent6"/>
                </a:solidFill>
              </a:rPr>
              <a:t>✅</a:t>
            </a:r>
            <a:r>
              <a:rPr lang="en-US" sz="2400" dirty="0"/>
              <a:t> Key tool for understanding dynamic policy effects.</a:t>
            </a:r>
          </a:p>
          <a:p>
            <a:pPr marL="0" indent="0">
              <a:buNone/>
            </a:pPr>
            <a:br>
              <a:rPr lang="en-US" sz="2400" dirty="0"/>
            </a:br>
            <a:r>
              <a:rPr lang="en-US" sz="2400" dirty="0">
                <a:solidFill>
                  <a:schemeClr val="accent6"/>
                </a:solidFill>
              </a:rPr>
              <a:t>✅</a:t>
            </a:r>
            <a:r>
              <a:rPr lang="en-US" sz="2400" dirty="0"/>
              <a:t> Must check assumptions (esp. pre-trends).</a:t>
            </a:r>
          </a:p>
          <a:p>
            <a:pPr marL="0" indent="0">
              <a:buNone/>
            </a:pPr>
            <a:br>
              <a:rPr lang="en-US" sz="2400" dirty="0"/>
            </a:br>
            <a:r>
              <a:rPr lang="en-US" sz="2400" dirty="0">
                <a:solidFill>
                  <a:schemeClr val="accent6"/>
                </a:solidFill>
              </a:rPr>
              <a:t>✅</a:t>
            </a:r>
            <a:r>
              <a:rPr lang="en-US" sz="2400" dirty="0"/>
              <a:t> Powerful with staggered treatment designs.</a:t>
            </a:r>
          </a:p>
        </p:txBody>
      </p:sp>
    </p:spTree>
    <p:extLst>
      <p:ext uri="{BB962C8B-B14F-4D97-AF65-F5344CB8AC3E}">
        <p14:creationId xmlns:p14="http://schemas.microsoft.com/office/powerpoint/2010/main" val="1482268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E42E-E60D-078A-005A-9CD73AEC3A6E}"/>
              </a:ext>
            </a:extLst>
          </p:cNvPr>
          <p:cNvSpPr>
            <a:spLocks noGrp="1"/>
          </p:cNvSpPr>
          <p:nvPr>
            <p:ph type="title"/>
          </p:nvPr>
        </p:nvSpPr>
        <p:spPr/>
        <p:txBody>
          <a:bodyPr/>
          <a:lstStyle/>
          <a:p>
            <a:pPr algn="ctr"/>
            <a:r>
              <a:rPr lang="en-US" b="1" dirty="0">
                <a:solidFill>
                  <a:srgbClr val="C00000"/>
                </a:solidFill>
              </a:rPr>
              <a:t>Q&amp;A</a:t>
            </a:r>
          </a:p>
        </p:txBody>
      </p:sp>
      <p:sp>
        <p:nvSpPr>
          <p:cNvPr id="3" name="Content Placeholder 2">
            <a:extLst>
              <a:ext uri="{FF2B5EF4-FFF2-40B4-BE49-F238E27FC236}">
                <a16:creationId xmlns:a16="http://schemas.microsoft.com/office/drawing/2014/main" id="{3FC7CC96-1412-4F42-0239-3E7EF6316CA3}"/>
              </a:ext>
            </a:extLst>
          </p:cNvPr>
          <p:cNvSpPr>
            <a:spLocks noGrp="1"/>
          </p:cNvSpPr>
          <p:nvPr>
            <p:ph sz="half" idx="1"/>
          </p:nvPr>
        </p:nvSpPr>
        <p:spPr>
          <a:xfrm>
            <a:off x="838200" y="1785432"/>
            <a:ext cx="10355664" cy="4351338"/>
          </a:xfrm>
        </p:spPr>
        <p:txBody>
          <a:bodyPr>
            <a:normAutofit/>
          </a:bodyPr>
          <a:lstStyle/>
          <a:p>
            <a:pPr marL="0" indent="0">
              <a:buNone/>
            </a:pPr>
            <a:r>
              <a:rPr lang="en-US" sz="2500" b="1" dirty="0"/>
              <a:t>When should we use event studies in our work?</a:t>
            </a:r>
          </a:p>
          <a:p>
            <a:pPr marL="0" indent="0">
              <a:buNone/>
            </a:pPr>
            <a:endParaRPr lang="en-US" sz="2500" b="1" dirty="0"/>
          </a:p>
          <a:p>
            <a:pPr marL="0" indent="0">
              <a:buNone/>
            </a:pPr>
            <a:r>
              <a:rPr lang="en-US" sz="2500" b="1" dirty="0"/>
              <a:t>Any projects that could benefit from this?</a:t>
            </a:r>
          </a:p>
        </p:txBody>
      </p:sp>
    </p:spTree>
    <p:extLst>
      <p:ext uri="{BB962C8B-B14F-4D97-AF65-F5344CB8AC3E}">
        <p14:creationId xmlns:p14="http://schemas.microsoft.com/office/powerpoint/2010/main" val="69724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348ED-70C7-A41D-E9BD-5A7FCDFE8458}"/>
              </a:ext>
            </a:extLst>
          </p:cNvPr>
          <p:cNvSpPr>
            <a:spLocks noGrp="1"/>
          </p:cNvSpPr>
          <p:nvPr>
            <p:ph type="title"/>
          </p:nvPr>
        </p:nvSpPr>
        <p:spPr/>
        <p:txBody>
          <a:bodyPr/>
          <a:lstStyle/>
          <a:p>
            <a:pPr algn="ctr"/>
            <a:r>
              <a:rPr lang="en-US" b="1" dirty="0">
                <a:solidFill>
                  <a:srgbClr val="C00000"/>
                </a:solidFill>
              </a:rPr>
              <a:t>Cases</a:t>
            </a:r>
          </a:p>
        </p:txBody>
      </p:sp>
      <p:sp>
        <p:nvSpPr>
          <p:cNvPr id="3" name="Content Placeholder 2">
            <a:extLst>
              <a:ext uri="{FF2B5EF4-FFF2-40B4-BE49-F238E27FC236}">
                <a16:creationId xmlns:a16="http://schemas.microsoft.com/office/drawing/2014/main" id="{127076F6-42F2-4775-34CA-100A035036E1}"/>
              </a:ext>
            </a:extLst>
          </p:cNvPr>
          <p:cNvSpPr>
            <a:spLocks noGrp="1"/>
          </p:cNvSpPr>
          <p:nvPr>
            <p:ph sz="half" idx="1"/>
          </p:nvPr>
        </p:nvSpPr>
        <p:spPr>
          <a:xfrm>
            <a:off x="838200" y="1825625"/>
            <a:ext cx="10515600" cy="4351338"/>
          </a:xfrm>
        </p:spPr>
        <p:txBody>
          <a:bodyPr>
            <a:normAutofit/>
          </a:bodyPr>
          <a:lstStyle/>
          <a:p>
            <a:r>
              <a:rPr lang="en-US" dirty="0"/>
              <a:t>Evaluating the impact of Medicaid expansion on healthcare access </a:t>
            </a:r>
            <a:r>
              <a:rPr lang="en-US" b="0" i="0" dirty="0">
                <a:solidFill>
                  <a:srgbClr val="404040"/>
                </a:solidFill>
                <a:effectLst/>
                <a:latin typeface="DeepSeek-CJK-patch"/>
              </a:rPr>
              <a:t>by comparing changes in outcomes between expansion and non-expansion states</a:t>
            </a:r>
            <a:endParaRPr lang="en-US" dirty="0"/>
          </a:p>
          <a:p>
            <a:r>
              <a:rPr lang="en-US" dirty="0"/>
              <a:t>Assessing the effect of anti-smoking laws on smoking rates </a:t>
            </a:r>
            <a:r>
              <a:rPr lang="en-US" b="0" i="0" dirty="0">
                <a:solidFill>
                  <a:srgbClr val="404040"/>
                </a:solidFill>
                <a:effectLst/>
                <a:latin typeface="DeepSeek-CJK-patch"/>
              </a:rPr>
              <a:t>by comparing regions with and without the intervention over time</a:t>
            </a:r>
            <a:endParaRPr lang="en-US" dirty="0"/>
          </a:p>
          <a:p>
            <a:r>
              <a:rPr lang="en-US" dirty="0"/>
              <a:t>Analyzing the impact of a vaccination mandate </a:t>
            </a:r>
            <a:r>
              <a:rPr lang="en-US" b="0" i="0" dirty="0">
                <a:solidFill>
                  <a:srgbClr val="404040"/>
                </a:solidFill>
                <a:effectLst/>
                <a:latin typeface="DeepSeek-CJK-patch"/>
              </a:rPr>
              <a:t>on disease incidence by comparing trends in areas with and without the mandate</a:t>
            </a:r>
            <a:endParaRPr lang="en-US" dirty="0"/>
          </a:p>
          <a:p>
            <a:r>
              <a:rPr lang="en-US" dirty="0"/>
              <a:t>Etc. </a:t>
            </a:r>
          </a:p>
        </p:txBody>
      </p:sp>
    </p:spTree>
    <p:extLst>
      <p:ext uri="{BB962C8B-B14F-4D97-AF65-F5344CB8AC3E}">
        <p14:creationId xmlns:p14="http://schemas.microsoft.com/office/powerpoint/2010/main" val="108502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F2AE0-F506-B3F4-E280-AADFBB9F5DDA}"/>
              </a:ext>
            </a:extLst>
          </p:cNvPr>
          <p:cNvSpPr>
            <a:spLocks noGrp="1"/>
          </p:cNvSpPr>
          <p:nvPr>
            <p:ph type="title"/>
          </p:nvPr>
        </p:nvSpPr>
        <p:spPr/>
        <p:txBody>
          <a:bodyPr/>
          <a:lstStyle/>
          <a:p>
            <a:pPr algn="ctr"/>
            <a:r>
              <a:rPr lang="en-US" b="1" dirty="0">
                <a:solidFill>
                  <a:srgbClr val="C00000"/>
                </a:solidFill>
              </a:rPr>
              <a:t>Difference-in-Difference (DiD) Models</a:t>
            </a:r>
          </a:p>
        </p:txBody>
      </p:sp>
      <p:sp>
        <p:nvSpPr>
          <p:cNvPr id="3" name="Content Placeholder 2">
            <a:extLst>
              <a:ext uri="{FF2B5EF4-FFF2-40B4-BE49-F238E27FC236}">
                <a16:creationId xmlns:a16="http://schemas.microsoft.com/office/drawing/2014/main" id="{41109A8D-4122-BB9F-7D05-148FFD2513AC}"/>
              </a:ext>
            </a:extLst>
          </p:cNvPr>
          <p:cNvSpPr>
            <a:spLocks noGrp="1"/>
          </p:cNvSpPr>
          <p:nvPr>
            <p:ph sz="half" idx="1"/>
          </p:nvPr>
        </p:nvSpPr>
        <p:spPr/>
        <p:txBody>
          <a:bodyPr>
            <a:noAutofit/>
          </a:bodyPr>
          <a:lstStyle/>
          <a:p>
            <a:pPr marL="0" indent="0">
              <a:buNone/>
            </a:pPr>
            <a:r>
              <a:rPr lang="en-US" sz="2000" b="1" dirty="0">
                <a:solidFill>
                  <a:srgbClr val="C00000"/>
                </a:solidFill>
              </a:rPr>
              <a:t>Concepts</a:t>
            </a:r>
          </a:p>
          <a:p>
            <a:pPr marL="0" indent="0">
              <a:buNone/>
            </a:pPr>
            <a:r>
              <a:rPr lang="en-US" sz="2000" b="1" dirty="0">
                <a:solidFill>
                  <a:srgbClr val="C00000"/>
                </a:solidFill>
              </a:rPr>
              <a:t>Goal</a:t>
            </a:r>
            <a:r>
              <a:rPr lang="en-US" sz="2000" dirty="0"/>
              <a:t>: Estimate the causal impact of an intervention (like a policy or program) using observational data.</a:t>
            </a:r>
          </a:p>
          <a:p>
            <a:pPr marL="0" indent="0">
              <a:buNone/>
            </a:pPr>
            <a:r>
              <a:rPr lang="en-US" sz="2000" b="1" dirty="0">
                <a:solidFill>
                  <a:srgbClr val="C00000"/>
                </a:solidFill>
              </a:rPr>
              <a:t>Core Idea</a:t>
            </a:r>
            <a:r>
              <a:rPr lang="en-US" sz="2000" dirty="0"/>
              <a:t>: Compare the change in outcomes over time in a group that received the intervention (</a:t>
            </a:r>
            <a:r>
              <a:rPr lang="en-US" sz="2000" dirty="0">
                <a:solidFill>
                  <a:srgbClr val="C00000"/>
                </a:solidFill>
              </a:rPr>
              <a:t>Treatment Group</a:t>
            </a:r>
            <a:r>
              <a:rPr lang="en-US" sz="2000" dirty="0"/>
              <a:t>) to the change in outcomes in a similar group that did not receive the intervention (</a:t>
            </a:r>
            <a:r>
              <a:rPr lang="en-US" sz="2000" dirty="0">
                <a:solidFill>
                  <a:srgbClr val="C00000"/>
                </a:solidFill>
              </a:rPr>
              <a:t>Control Group</a:t>
            </a:r>
            <a:r>
              <a:rPr lang="en-US" sz="2000" dirty="0"/>
              <a:t>).</a:t>
            </a:r>
          </a:p>
          <a:p>
            <a:pPr marL="0" indent="0">
              <a:buNone/>
            </a:pPr>
            <a:r>
              <a:rPr lang="en-US" sz="2000" b="1" dirty="0">
                <a:solidFill>
                  <a:srgbClr val="C00000"/>
                </a:solidFill>
              </a:rPr>
              <a:t>Setup</a:t>
            </a:r>
            <a:r>
              <a:rPr lang="en-US" sz="2000" dirty="0"/>
              <a:t>: Requires data from at least two groups (Treatment, Control) and at least two time periods (Before intervention, After intervention).</a:t>
            </a:r>
          </a:p>
        </p:txBody>
      </p:sp>
      <p:sp>
        <p:nvSpPr>
          <p:cNvPr id="4" name="Content Placeholder 3">
            <a:extLst>
              <a:ext uri="{FF2B5EF4-FFF2-40B4-BE49-F238E27FC236}">
                <a16:creationId xmlns:a16="http://schemas.microsoft.com/office/drawing/2014/main" id="{DC0F465A-C4B4-E612-5CA6-210CF82005FD}"/>
              </a:ext>
            </a:extLst>
          </p:cNvPr>
          <p:cNvSpPr>
            <a:spLocks noGrp="1"/>
          </p:cNvSpPr>
          <p:nvPr>
            <p:ph sz="half" idx="2"/>
          </p:nvPr>
        </p:nvSpPr>
        <p:spPr/>
        <p:txBody>
          <a:bodyPr>
            <a:normAutofit/>
          </a:bodyPr>
          <a:lstStyle/>
          <a:p>
            <a:pPr marL="0" indent="0">
              <a:buNone/>
            </a:pPr>
            <a:r>
              <a:rPr lang="en-US" sz="2000" b="1" dirty="0">
                <a:solidFill>
                  <a:srgbClr val="C00000"/>
                </a:solidFill>
              </a:rPr>
              <a:t>Intuition</a:t>
            </a:r>
          </a:p>
          <a:p>
            <a:pPr marL="0" indent="0">
              <a:buNone/>
            </a:pPr>
            <a:r>
              <a:rPr lang="en-US" sz="2000" dirty="0"/>
              <a:t>Controls for time trends</a:t>
            </a:r>
          </a:p>
          <a:p>
            <a:pPr marL="0" indent="0">
              <a:buNone/>
            </a:pPr>
            <a:r>
              <a:rPr lang="en-US" sz="2000" dirty="0"/>
              <a:t>Controls for stable group differences</a:t>
            </a:r>
          </a:p>
          <a:p>
            <a:pPr marL="0" indent="0">
              <a:buNone/>
            </a:pPr>
            <a:r>
              <a:rPr lang="en-US" sz="2000" dirty="0"/>
              <a:t>Estimates the counterfactual</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Critical assumption – </a:t>
            </a:r>
            <a:r>
              <a:rPr lang="en-US" sz="2000" dirty="0">
                <a:solidFill>
                  <a:srgbClr val="C00000"/>
                </a:solidFill>
              </a:rPr>
              <a:t>parallel trends</a:t>
            </a:r>
          </a:p>
        </p:txBody>
      </p:sp>
    </p:spTree>
    <p:extLst>
      <p:ext uri="{BB962C8B-B14F-4D97-AF65-F5344CB8AC3E}">
        <p14:creationId xmlns:p14="http://schemas.microsoft.com/office/powerpoint/2010/main" val="1709854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DD58F202-9B7E-781A-0A4E-CEEBACBA7118}"/>
              </a:ext>
            </a:extLst>
          </p:cNvPr>
          <p:cNvSpPr>
            <a:spLocks noGrp="1"/>
          </p:cNvSpPr>
          <p:nvPr>
            <p:ph type="title"/>
          </p:nvPr>
        </p:nvSpPr>
        <p:spPr>
          <a:xfrm>
            <a:off x="838200" y="365125"/>
            <a:ext cx="10515600" cy="728737"/>
          </a:xfrm>
        </p:spPr>
        <p:txBody>
          <a:bodyPr/>
          <a:lstStyle/>
          <a:p>
            <a:pPr algn="ctr"/>
            <a:r>
              <a:rPr lang="en-US" b="1" dirty="0">
                <a:solidFill>
                  <a:srgbClr val="C00000"/>
                </a:solidFill>
              </a:rPr>
              <a:t>DiD</a:t>
            </a:r>
          </a:p>
        </p:txBody>
      </p:sp>
      <p:pic>
        <p:nvPicPr>
          <p:cNvPr id="1026" name="Picture 2" descr="A diagram of a comparison between a group and a group&#10;&#10;AI-generated content may be incorrect.">
            <a:extLst>
              <a:ext uri="{FF2B5EF4-FFF2-40B4-BE49-F238E27FC236}">
                <a16:creationId xmlns:a16="http://schemas.microsoft.com/office/drawing/2014/main" id="{FA578CFD-0B01-06C5-9EB5-21A8C15BEC7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29938" y="1347059"/>
            <a:ext cx="8095176" cy="4553536"/>
          </a:xfrm>
          <a:prstGeom prst="rect">
            <a:avLst/>
          </a:prstGeom>
          <a:solidFill>
            <a:srgbClr val="FFFFFF"/>
          </a:solidFill>
        </p:spPr>
      </p:pic>
    </p:spTree>
    <p:extLst>
      <p:ext uri="{BB962C8B-B14F-4D97-AF65-F5344CB8AC3E}">
        <p14:creationId xmlns:p14="http://schemas.microsoft.com/office/powerpoint/2010/main" val="230009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C00000"/>
                </a:solidFill>
              </a:rPr>
              <a:t>Parallel trends assumption in DiD</a:t>
            </a:r>
          </a:p>
        </p:txBody>
      </p:sp>
      <p:sp>
        <p:nvSpPr>
          <p:cNvPr id="3" name="Content Placeholder 2"/>
          <p:cNvSpPr>
            <a:spLocks noGrp="1"/>
          </p:cNvSpPr>
          <p:nvPr>
            <p:ph sz="half" idx="1"/>
          </p:nvPr>
        </p:nvSpPr>
        <p:spPr>
          <a:xfrm>
            <a:off x="838200" y="1825625"/>
            <a:ext cx="5181600" cy="3754843"/>
          </a:xfrm>
        </p:spPr>
        <p:txBody>
          <a:bodyPr/>
          <a:lstStyle/>
          <a:p>
            <a:pPr marL="0" indent="0">
              <a:buNone/>
            </a:pPr>
            <a:r>
              <a:rPr lang="en-US" dirty="0"/>
              <a:t>For DiD to work, the treatment and control groups should have followed similar trends before the intervention.</a:t>
            </a:r>
          </a:p>
          <a:p>
            <a:pPr marL="0" indent="0">
              <a:buNone/>
            </a:pPr>
            <a:endParaRPr lang="en-US" dirty="0"/>
          </a:p>
          <a:p>
            <a:pPr marL="0" indent="0">
              <a:buNone/>
            </a:pPr>
            <a:r>
              <a:rPr lang="en-US" dirty="0"/>
              <a:t>Test for parallel trends assumptions</a:t>
            </a:r>
          </a:p>
        </p:txBody>
      </p:sp>
      <p:pic>
        <p:nvPicPr>
          <p:cNvPr id="5" name="Picture 2" descr="Comparing Extended Parallel Trends Assumption and Parallel... | Download  Scientific Diagram">
            <a:extLst>
              <a:ext uri="{FF2B5EF4-FFF2-40B4-BE49-F238E27FC236}">
                <a16:creationId xmlns:a16="http://schemas.microsoft.com/office/drawing/2014/main" id="{1B7963D9-5E39-610A-EBB9-C151138812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977" t="4147" b="47886"/>
          <a:stretch/>
        </p:blipFill>
        <p:spPr bwMode="auto">
          <a:xfrm>
            <a:off x="7800118" y="3668998"/>
            <a:ext cx="2592620" cy="238954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omparing Extended Parallel Trends Assumption and Parallel... | Download  Scientific Diagram">
            <a:extLst>
              <a:ext uri="{FF2B5EF4-FFF2-40B4-BE49-F238E27FC236}">
                <a16:creationId xmlns:a16="http://schemas.microsoft.com/office/drawing/2014/main" id="{1EFF2C52-E2E3-CD24-D131-1ED519CE8F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551" t="4817" r="32735" b="47215"/>
          <a:stretch/>
        </p:blipFill>
        <p:spPr bwMode="auto">
          <a:xfrm>
            <a:off x="7744132" y="1313502"/>
            <a:ext cx="2648606" cy="2389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434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C70F6-C9F5-A766-EB5A-CFF092D88237}"/>
              </a:ext>
            </a:extLst>
          </p:cNvPr>
          <p:cNvSpPr>
            <a:spLocks noGrp="1"/>
          </p:cNvSpPr>
          <p:nvPr>
            <p:ph type="title"/>
          </p:nvPr>
        </p:nvSpPr>
        <p:spPr/>
        <p:txBody>
          <a:bodyPr/>
          <a:lstStyle/>
          <a:p>
            <a:pPr algn="ctr"/>
            <a:r>
              <a:rPr lang="en-US" b="1" dirty="0">
                <a:solidFill>
                  <a:srgbClr val="C00000"/>
                </a:solidFill>
              </a:rPr>
              <a:t>DiD assumptions (cont.)</a:t>
            </a:r>
          </a:p>
        </p:txBody>
      </p:sp>
      <p:sp>
        <p:nvSpPr>
          <p:cNvPr id="3" name="Content Placeholder 2">
            <a:extLst>
              <a:ext uri="{FF2B5EF4-FFF2-40B4-BE49-F238E27FC236}">
                <a16:creationId xmlns:a16="http://schemas.microsoft.com/office/drawing/2014/main" id="{1F0F4D80-371E-70CA-E367-6360E84C2148}"/>
              </a:ext>
            </a:extLst>
          </p:cNvPr>
          <p:cNvSpPr>
            <a:spLocks noGrp="1"/>
          </p:cNvSpPr>
          <p:nvPr>
            <p:ph sz="half" idx="1"/>
          </p:nvPr>
        </p:nvSpPr>
        <p:spPr>
          <a:xfrm>
            <a:off x="838200" y="1602769"/>
            <a:ext cx="4720119" cy="4574194"/>
          </a:xfrm>
        </p:spPr>
        <p:txBody>
          <a:bodyPr>
            <a:normAutofit fontScale="92500" lnSpcReduction="10000"/>
          </a:bodyPr>
          <a:lstStyle/>
          <a:p>
            <a:pPr marL="0" indent="0">
              <a:buNone/>
            </a:pPr>
            <a:r>
              <a:rPr lang="en-US" sz="2800" dirty="0"/>
              <a:t>2. No simultaneous confounding </a:t>
            </a:r>
            <a:r>
              <a:rPr lang="en-US" dirty="0"/>
              <a:t>e</a:t>
            </a:r>
            <a:r>
              <a:rPr lang="en-US" sz="2800" dirty="0"/>
              <a:t>vents</a:t>
            </a:r>
          </a:p>
          <a:p>
            <a:pPr marL="0" indent="0">
              <a:buNone/>
            </a:pPr>
            <a:r>
              <a:rPr lang="en-US" sz="2800" dirty="0"/>
              <a:t>  - No other changes affect only the treated group during the study period</a:t>
            </a:r>
          </a:p>
          <a:p>
            <a:pPr marL="0" indent="0">
              <a:buNone/>
            </a:pPr>
            <a:r>
              <a:rPr lang="en-US" sz="2800" dirty="0"/>
              <a:t>  - Use fixed effects or covariates to account for these events</a:t>
            </a:r>
          </a:p>
          <a:p>
            <a:pPr marL="0" indent="0">
              <a:buNone/>
            </a:pPr>
            <a:r>
              <a:rPr lang="en-US" sz="2800" dirty="0"/>
              <a:t>3. No spillover </a:t>
            </a:r>
            <a:r>
              <a:rPr lang="en-US" dirty="0"/>
              <a:t>e</a:t>
            </a:r>
            <a:r>
              <a:rPr lang="en-US" sz="2800" dirty="0"/>
              <a:t>ffects</a:t>
            </a:r>
          </a:p>
          <a:p>
            <a:pPr marL="0" indent="0">
              <a:buNone/>
            </a:pPr>
            <a:r>
              <a:rPr lang="en-US" sz="2800" dirty="0"/>
              <a:t>  - Treatment of one group does not influence the control group</a:t>
            </a:r>
          </a:p>
          <a:p>
            <a:pPr marL="0" indent="0">
              <a:buNone/>
            </a:pPr>
            <a:r>
              <a:rPr lang="en-US" sz="2800" dirty="0"/>
              <a:t>  - Units must be independent with respect to the intervention</a:t>
            </a:r>
          </a:p>
        </p:txBody>
      </p:sp>
      <p:sp>
        <p:nvSpPr>
          <p:cNvPr id="4" name="Content Placeholder 3">
            <a:extLst>
              <a:ext uri="{FF2B5EF4-FFF2-40B4-BE49-F238E27FC236}">
                <a16:creationId xmlns:a16="http://schemas.microsoft.com/office/drawing/2014/main" id="{058B19F2-EEB8-7978-B046-E65A2C17EC88}"/>
              </a:ext>
            </a:extLst>
          </p:cNvPr>
          <p:cNvSpPr>
            <a:spLocks noGrp="1"/>
          </p:cNvSpPr>
          <p:nvPr>
            <p:ph sz="half" idx="2"/>
          </p:nvPr>
        </p:nvSpPr>
        <p:spPr>
          <a:xfrm>
            <a:off x="6472718" y="1602769"/>
            <a:ext cx="4881081" cy="4574194"/>
          </a:xfrm>
        </p:spPr>
        <p:txBody>
          <a:bodyPr>
            <a:normAutofit fontScale="92500" lnSpcReduction="10000"/>
          </a:bodyPr>
          <a:lstStyle/>
          <a:p>
            <a:pPr marL="0" indent="0">
              <a:buNone/>
            </a:pPr>
            <a:r>
              <a:rPr lang="en-US" sz="2800" dirty="0"/>
              <a:t>4. Consistent group </a:t>
            </a:r>
            <a:r>
              <a:rPr lang="en-US" dirty="0"/>
              <a:t>c</a:t>
            </a:r>
            <a:r>
              <a:rPr lang="en-US" sz="2800" dirty="0"/>
              <a:t>omposition</a:t>
            </a:r>
          </a:p>
          <a:p>
            <a:pPr marL="0" indent="0">
              <a:buNone/>
            </a:pPr>
            <a:r>
              <a:rPr lang="en-US" sz="2800" dirty="0"/>
              <a:t>  - The composition of treatment and control groups remains stable over time</a:t>
            </a:r>
          </a:p>
          <a:p>
            <a:pPr marL="0" indent="0">
              <a:buNone/>
            </a:pPr>
            <a:r>
              <a:rPr lang="en-US" sz="2800" dirty="0"/>
              <a:t>  - No selective attrition or migration between groups</a:t>
            </a:r>
          </a:p>
          <a:p>
            <a:pPr marL="0" indent="0">
              <a:buNone/>
            </a:pPr>
            <a:r>
              <a:rPr lang="en-US" sz="2800" dirty="0"/>
              <a:t>5. Correct model </a:t>
            </a:r>
            <a:r>
              <a:rPr lang="en-US" dirty="0"/>
              <a:t>s</a:t>
            </a:r>
            <a:r>
              <a:rPr lang="en-US" sz="2800" dirty="0"/>
              <a:t>pecification</a:t>
            </a:r>
          </a:p>
          <a:p>
            <a:pPr marL="0" indent="0">
              <a:buNone/>
            </a:pPr>
            <a:r>
              <a:rPr lang="en-US" sz="2800" dirty="0"/>
              <a:t>  - Include fixed effects for time and unit</a:t>
            </a:r>
          </a:p>
          <a:p>
            <a:pPr marL="0" indent="0">
              <a:buNone/>
            </a:pPr>
            <a:r>
              <a:rPr lang="en-US" sz="2800" dirty="0"/>
              <a:t>  - Properly model standard errors (e.g., cluster at the unit level)</a:t>
            </a:r>
          </a:p>
          <a:p>
            <a:pPr marL="0" indent="0">
              <a:buNone/>
            </a:pPr>
            <a:endParaRPr lang="en-US" dirty="0"/>
          </a:p>
        </p:txBody>
      </p:sp>
    </p:spTree>
    <p:extLst>
      <p:ext uri="{BB962C8B-B14F-4D97-AF65-F5344CB8AC3E}">
        <p14:creationId xmlns:p14="http://schemas.microsoft.com/office/powerpoint/2010/main" val="2617249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66007-80D4-7818-DD22-A93709B4BF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2C3F9-DC07-5CD2-ABD6-81BBCD0E655A}"/>
              </a:ext>
            </a:extLst>
          </p:cNvPr>
          <p:cNvSpPr>
            <a:spLocks noGrp="1"/>
          </p:cNvSpPr>
          <p:nvPr>
            <p:ph type="title"/>
          </p:nvPr>
        </p:nvSpPr>
        <p:spPr>
          <a:xfrm>
            <a:off x="838200" y="365125"/>
            <a:ext cx="4021476" cy="806129"/>
          </a:xfrm>
        </p:spPr>
        <p:txBody>
          <a:bodyPr/>
          <a:lstStyle/>
          <a:p>
            <a:pPr algn="ctr"/>
            <a:r>
              <a:rPr lang="en-US" b="1" dirty="0">
                <a:solidFill>
                  <a:srgbClr val="C00000"/>
                </a:solidFill>
              </a:rPr>
              <a:t>DiD key concepts </a:t>
            </a:r>
          </a:p>
        </p:txBody>
      </p:sp>
      <p:sp>
        <p:nvSpPr>
          <p:cNvPr id="4" name="Content Placeholder 3">
            <a:extLst>
              <a:ext uri="{FF2B5EF4-FFF2-40B4-BE49-F238E27FC236}">
                <a16:creationId xmlns:a16="http://schemas.microsoft.com/office/drawing/2014/main" id="{5A4BF21E-ECD9-FE8A-1CD6-5A003BD5B70A}"/>
              </a:ext>
            </a:extLst>
          </p:cNvPr>
          <p:cNvSpPr>
            <a:spLocks noGrp="1"/>
          </p:cNvSpPr>
          <p:nvPr>
            <p:ph sz="half" idx="2"/>
          </p:nvPr>
        </p:nvSpPr>
        <p:spPr>
          <a:xfrm>
            <a:off x="698642" y="4500031"/>
            <a:ext cx="11065267" cy="3390260"/>
          </a:xfrm>
        </p:spPr>
        <p:txBody>
          <a:bodyPr/>
          <a:lstStyle/>
          <a:p>
            <a:pPr>
              <a:buNone/>
            </a:pPr>
            <a:r>
              <a:rPr lang="en-US" sz="2400" b="0" i="0" dirty="0">
                <a:solidFill>
                  <a:srgbClr val="000000"/>
                </a:solidFill>
                <a:effectLst/>
                <a:latin typeface="MathJax_Main"/>
              </a:rPr>
              <a:t>DiD estimate = (</a:t>
            </a:r>
            <a:r>
              <a:rPr lang="en-US" sz="2400" b="0" i="0" dirty="0" err="1">
                <a:solidFill>
                  <a:srgbClr val="000000"/>
                </a:solidFill>
                <a:effectLst/>
                <a:latin typeface="MathJax_Main"/>
              </a:rPr>
              <a:t>Treatment_post</a:t>
            </a:r>
            <a:r>
              <a:rPr lang="en-US" sz="2400" b="0" i="0" dirty="0">
                <a:solidFill>
                  <a:srgbClr val="000000"/>
                </a:solidFill>
                <a:effectLst/>
                <a:latin typeface="MathJax_Main"/>
              </a:rPr>
              <a:t> - </a:t>
            </a:r>
            <a:r>
              <a:rPr lang="en-US" sz="2400" b="0" i="0" dirty="0" err="1">
                <a:solidFill>
                  <a:srgbClr val="000000"/>
                </a:solidFill>
                <a:effectLst/>
                <a:latin typeface="MathJax_Main"/>
              </a:rPr>
              <a:t>Treatment_pre</a:t>
            </a:r>
            <a:r>
              <a:rPr lang="en-US" sz="2400" b="0" i="0" dirty="0">
                <a:solidFill>
                  <a:srgbClr val="000000"/>
                </a:solidFill>
                <a:effectLst/>
                <a:latin typeface="MathJax_Main"/>
              </a:rPr>
              <a:t>) - (</a:t>
            </a:r>
            <a:r>
              <a:rPr lang="en-US" sz="2400" b="0" i="0" dirty="0" err="1">
                <a:solidFill>
                  <a:srgbClr val="000000"/>
                </a:solidFill>
                <a:effectLst/>
                <a:latin typeface="MathJax_Main"/>
              </a:rPr>
              <a:t>Control_post</a:t>
            </a:r>
            <a:r>
              <a:rPr lang="en-US" sz="2400" b="0" i="0" dirty="0">
                <a:solidFill>
                  <a:srgbClr val="000000"/>
                </a:solidFill>
                <a:effectLst/>
                <a:latin typeface="MathJax_Main"/>
              </a:rPr>
              <a:t> - </a:t>
            </a:r>
            <a:r>
              <a:rPr lang="en-US" sz="2400" b="0" i="0" dirty="0" err="1">
                <a:solidFill>
                  <a:srgbClr val="000000"/>
                </a:solidFill>
                <a:effectLst/>
                <a:latin typeface="MathJax_Main"/>
              </a:rPr>
              <a:t>Control_pre</a:t>
            </a:r>
            <a:r>
              <a:rPr lang="en-US" sz="2400" b="0" i="0" dirty="0">
                <a:solidFill>
                  <a:srgbClr val="000000"/>
                </a:solidFill>
                <a:effectLst/>
                <a:latin typeface="MathJax_Main"/>
              </a:rPr>
              <a:t>)</a:t>
            </a:r>
          </a:p>
          <a:p>
            <a:pPr>
              <a:buNone/>
            </a:pPr>
            <a:endParaRPr lang="en-US" dirty="0">
              <a:solidFill>
                <a:srgbClr val="000000"/>
              </a:solidFill>
              <a:latin typeface="MathJax_Main"/>
            </a:endParaRPr>
          </a:p>
          <a:p>
            <a:pPr>
              <a:buNone/>
            </a:pPr>
            <a:endParaRPr lang="en-US" dirty="0">
              <a:solidFill>
                <a:srgbClr val="000000"/>
              </a:solidFill>
              <a:latin typeface="MathJax_Main"/>
            </a:endParaRPr>
          </a:p>
        </p:txBody>
      </p:sp>
      <p:graphicFrame>
        <p:nvGraphicFramePr>
          <p:cNvPr id="5" name="Table 4">
            <a:extLst>
              <a:ext uri="{FF2B5EF4-FFF2-40B4-BE49-F238E27FC236}">
                <a16:creationId xmlns:a16="http://schemas.microsoft.com/office/drawing/2014/main" id="{10699491-76B5-154D-B805-05C8BDC10657}"/>
              </a:ext>
            </a:extLst>
          </p:cNvPr>
          <p:cNvGraphicFramePr>
            <a:graphicFrameLocks noGrp="1"/>
          </p:cNvGraphicFramePr>
          <p:nvPr>
            <p:extLst>
              <p:ext uri="{D42A27DB-BD31-4B8C-83A1-F6EECF244321}">
                <p14:modId xmlns:p14="http://schemas.microsoft.com/office/powerpoint/2010/main" val="2484388876"/>
              </p:ext>
            </p:extLst>
          </p:nvPr>
        </p:nvGraphicFramePr>
        <p:xfrm>
          <a:off x="698642" y="2173365"/>
          <a:ext cx="5188452" cy="1483360"/>
        </p:xfrm>
        <a:graphic>
          <a:graphicData uri="http://schemas.openxmlformats.org/drawingml/2006/table">
            <a:tbl>
              <a:tblPr firstRow="1" bandRow="1">
                <a:tableStyleId>{5C22544A-7EE6-4342-B048-85BDC9FD1C3A}</a:tableStyleId>
              </a:tblPr>
              <a:tblGrid>
                <a:gridCol w="1297113">
                  <a:extLst>
                    <a:ext uri="{9D8B030D-6E8A-4147-A177-3AD203B41FA5}">
                      <a16:colId xmlns:a16="http://schemas.microsoft.com/office/drawing/2014/main" val="334047194"/>
                    </a:ext>
                  </a:extLst>
                </a:gridCol>
                <a:gridCol w="1297113">
                  <a:extLst>
                    <a:ext uri="{9D8B030D-6E8A-4147-A177-3AD203B41FA5}">
                      <a16:colId xmlns:a16="http://schemas.microsoft.com/office/drawing/2014/main" val="3226764666"/>
                    </a:ext>
                  </a:extLst>
                </a:gridCol>
                <a:gridCol w="1297113">
                  <a:extLst>
                    <a:ext uri="{9D8B030D-6E8A-4147-A177-3AD203B41FA5}">
                      <a16:colId xmlns:a16="http://schemas.microsoft.com/office/drawing/2014/main" val="658014694"/>
                    </a:ext>
                  </a:extLst>
                </a:gridCol>
                <a:gridCol w="1297113">
                  <a:extLst>
                    <a:ext uri="{9D8B030D-6E8A-4147-A177-3AD203B41FA5}">
                      <a16:colId xmlns:a16="http://schemas.microsoft.com/office/drawing/2014/main" val="2042871541"/>
                    </a:ext>
                  </a:extLst>
                </a:gridCol>
              </a:tblGrid>
              <a:tr h="370840">
                <a:tc>
                  <a:txBody>
                    <a:bodyPr/>
                    <a:lstStyle/>
                    <a:p>
                      <a:endParaRPr lang="en-US" dirty="0"/>
                    </a:p>
                  </a:txBody>
                  <a:tcPr/>
                </a:tc>
                <a:tc>
                  <a:txBody>
                    <a:bodyPr/>
                    <a:lstStyle/>
                    <a:p>
                      <a:pPr algn="ctr"/>
                      <a:r>
                        <a:rPr lang="en-US" b="1" dirty="0"/>
                        <a:t>Pre</a:t>
                      </a:r>
                    </a:p>
                  </a:txBody>
                  <a:tcPr/>
                </a:tc>
                <a:tc>
                  <a:txBody>
                    <a:bodyPr/>
                    <a:lstStyle/>
                    <a:p>
                      <a:pPr algn="ctr"/>
                      <a:r>
                        <a:rPr lang="en-US" b="1" dirty="0"/>
                        <a:t>Post</a:t>
                      </a:r>
                    </a:p>
                  </a:txBody>
                  <a:tcPr/>
                </a:tc>
                <a:tc>
                  <a:txBody>
                    <a:bodyPr/>
                    <a:lstStyle/>
                    <a:p>
                      <a:pPr algn="ctr"/>
                      <a:r>
                        <a:rPr lang="en-US" b="1" dirty="0"/>
                        <a:t>Difference</a:t>
                      </a:r>
                    </a:p>
                  </a:txBody>
                  <a:tcPr/>
                </a:tc>
                <a:extLst>
                  <a:ext uri="{0D108BD9-81ED-4DB2-BD59-A6C34878D82A}">
                    <a16:rowId xmlns:a16="http://schemas.microsoft.com/office/drawing/2014/main" val="2743573817"/>
                  </a:ext>
                </a:extLst>
              </a:tr>
              <a:tr h="370840">
                <a:tc>
                  <a:txBody>
                    <a:bodyPr/>
                    <a:lstStyle/>
                    <a:p>
                      <a:r>
                        <a:rPr lang="en-US" b="1" dirty="0"/>
                        <a:t>Treatment</a:t>
                      </a:r>
                    </a:p>
                  </a:txBody>
                  <a:tcPr/>
                </a:tc>
                <a:tc>
                  <a:txBody>
                    <a:bodyPr/>
                    <a:lstStyle/>
                    <a:p>
                      <a:pPr algn="ctr"/>
                      <a:r>
                        <a:rPr lang="en-US" dirty="0"/>
                        <a:t>32</a:t>
                      </a:r>
                    </a:p>
                  </a:txBody>
                  <a:tcPr/>
                </a:tc>
                <a:tc>
                  <a:txBody>
                    <a:bodyPr/>
                    <a:lstStyle/>
                    <a:p>
                      <a:pPr algn="ctr"/>
                      <a:r>
                        <a:rPr lang="en-US" dirty="0"/>
                        <a:t>40</a:t>
                      </a:r>
                    </a:p>
                  </a:txBody>
                  <a:tcPr/>
                </a:tc>
                <a:tc>
                  <a:txBody>
                    <a:bodyPr/>
                    <a:lstStyle/>
                    <a:p>
                      <a:pPr algn="ctr"/>
                      <a:r>
                        <a:rPr lang="en-US" dirty="0"/>
                        <a:t>40 – 32 = 8</a:t>
                      </a:r>
                    </a:p>
                  </a:txBody>
                  <a:tcPr/>
                </a:tc>
                <a:extLst>
                  <a:ext uri="{0D108BD9-81ED-4DB2-BD59-A6C34878D82A}">
                    <a16:rowId xmlns:a16="http://schemas.microsoft.com/office/drawing/2014/main" val="1401756538"/>
                  </a:ext>
                </a:extLst>
              </a:tr>
              <a:tr h="370840">
                <a:tc>
                  <a:txBody>
                    <a:bodyPr/>
                    <a:lstStyle/>
                    <a:p>
                      <a:r>
                        <a:rPr lang="en-US" b="1" dirty="0"/>
                        <a:t>Control</a:t>
                      </a:r>
                    </a:p>
                  </a:txBody>
                  <a:tcPr/>
                </a:tc>
                <a:tc>
                  <a:txBody>
                    <a:bodyPr/>
                    <a:lstStyle/>
                    <a:p>
                      <a:pPr algn="ctr"/>
                      <a:r>
                        <a:rPr lang="en-US" dirty="0"/>
                        <a:t>25</a:t>
                      </a:r>
                    </a:p>
                  </a:txBody>
                  <a:tcPr/>
                </a:tc>
                <a:tc>
                  <a:txBody>
                    <a:bodyPr/>
                    <a:lstStyle/>
                    <a:p>
                      <a:pPr algn="ctr"/>
                      <a:r>
                        <a:rPr lang="en-US" dirty="0"/>
                        <a:t>30</a:t>
                      </a:r>
                    </a:p>
                  </a:txBody>
                  <a:tcPr/>
                </a:tc>
                <a:tc>
                  <a:txBody>
                    <a:bodyPr/>
                    <a:lstStyle/>
                    <a:p>
                      <a:pPr algn="ctr"/>
                      <a:r>
                        <a:rPr lang="en-US" dirty="0"/>
                        <a:t>30 – 25 = 5</a:t>
                      </a:r>
                    </a:p>
                  </a:txBody>
                  <a:tcPr/>
                </a:tc>
                <a:extLst>
                  <a:ext uri="{0D108BD9-81ED-4DB2-BD59-A6C34878D82A}">
                    <a16:rowId xmlns:a16="http://schemas.microsoft.com/office/drawing/2014/main" val="193120923"/>
                  </a:ext>
                </a:extLst>
              </a:tr>
              <a:tr h="370840">
                <a:tc>
                  <a:txBody>
                    <a:bodyPr/>
                    <a:lstStyle/>
                    <a:p>
                      <a:r>
                        <a:rPr lang="en-US" b="1" dirty="0"/>
                        <a:t>Difference</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8 – 5 = </a:t>
                      </a:r>
                      <a:r>
                        <a:rPr lang="en-US" b="1" dirty="0">
                          <a:solidFill>
                            <a:srgbClr val="C00000"/>
                          </a:solidFill>
                        </a:rPr>
                        <a:t>3</a:t>
                      </a:r>
                    </a:p>
                  </a:txBody>
                  <a:tcPr/>
                </a:tc>
                <a:extLst>
                  <a:ext uri="{0D108BD9-81ED-4DB2-BD59-A6C34878D82A}">
                    <a16:rowId xmlns:a16="http://schemas.microsoft.com/office/drawing/2014/main" val="2679600257"/>
                  </a:ext>
                </a:extLst>
              </a:tr>
            </a:tbl>
          </a:graphicData>
        </a:graphic>
      </p:graphicFrame>
      <p:graphicFrame>
        <p:nvGraphicFramePr>
          <p:cNvPr id="8" name="Chart 7">
            <a:extLst>
              <a:ext uri="{FF2B5EF4-FFF2-40B4-BE49-F238E27FC236}">
                <a16:creationId xmlns:a16="http://schemas.microsoft.com/office/drawing/2014/main" id="{E2993D98-D6E5-45BA-5ED0-BA5DB416CEB6}"/>
              </a:ext>
            </a:extLst>
          </p:cNvPr>
          <p:cNvGraphicFramePr>
            <a:graphicFrameLocks/>
          </p:cNvGraphicFramePr>
          <p:nvPr>
            <p:extLst>
              <p:ext uri="{D42A27DB-BD31-4B8C-83A1-F6EECF244321}">
                <p14:modId xmlns:p14="http://schemas.microsoft.com/office/powerpoint/2010/main" val="3675198186"/>
              </p:ext>
            </p:extLst>
          </p:nvPr>
        </p:nvGraphicFramePr>
        <p:xfrm>
          <a:off x="6551057" y="933461"/>
          <a:ext cx="5309169" cy="3165475"/>
        </p:xfrm>
        <a:graphic>
          <a:graphicData uri="http://schemas.openxmlformats.org/drawingml/2006/chart">
            <c:chart xmlns:c="http://schemas.openxmlformats.org/drawingml/2006/chart" xmlns:r="http://schemas.openxmlformats.org/officeDocument/2006/relationships" r:id="rId3"/>
          </a:graphicData>
        </a:graphic>
      </p:graphicFrame>
      <p:sp>
        <p:nvSpPr>
          <p:cNvPr id="10" name="Left Brace 9">
            <a:extLst>
              <a:ext uri="{FF2B5EF4-FFF2-40B4-BE49-F238E27FC236}">
                <a16:creationId xmlns:a16="http://schemas.microsoft.com/office/drawing/2014/main" id="{361A346E-30DD-653E-8A94-2628672051A8}"/>
              </a:ext>
            </a:extLst>
          </p:cNvPr>
          <p:cNvSpPr/>
          <p:nvPr/>
        </p:nvSpPr>
        <p:spPr>
          <a:xfrm rot="4445203">
            <a:off x="9156125" y="328762"/>
            <a:ext cx="176079" cy="24994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Brace 10">
            <a:extLst>
              <a:ext uri="{FF2B5EF4-FFF2-40B4-BE49-F238E27FC236}">
                <a16:creationId xmlns:a16="http://schemas.microsoft.com/office/drawing/2014/main" id="{F64C02C1-39B7-2787-098F-CB4E1E50D940}"/>
              </a:ext>
            </a:extLst>
          </p:cNvPr>
          <p:cNvSpPr/>
          <p:nvPr/>
        </p:nvSpPr>
        <p:spPr>
          <a:xfrm rot="15607021">
            <a:off x="9308525" y="1847615"/>
            <a:ext cx="176079" cy="24994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DB0A45B2-7249-50B2-1BCB-9E6C4C73431A}"/>
              </a:ext>
            </a:extLst>
          </p:cNvPr>
          <p:cNvSpPr txBox="1"/>
          <p:nvPr/>
        </p:nvSpPr>
        <p:spPr>
          <a:xfrm>
            <a:off x="9051529" y="1191800"/>
            <a:ext cx="410967" cy="276999"/>
          </a:xfrm>
          <a:prstGeom prst="rect">
            <a:avLst/>
          </a:prstGeom>
          <a:noFill/>
        </p:spPr>
        <p:txBody>
          <a:bodyPr wrap="square" rtlCol="0">
            <a:spAutoFit/>
          </a:bodyPr>
          <a:lstStyle/>
          <a:p>
            <a:r>
              <a:rPr lang="en-US" sz="1200" b="1" dirty="0">
                <a:solidFill>
                  <a:srgbClr val="C00000"/>
                </a:solidFill>
              </a:rPr>
              <a:t>8</a:t>
            </a:r>
          </a:p>
        </p:txBody>
      </p:sp>
      <p:sp>
        <p:nvSpPr>
          <p:cNvPr id="13" name="TextBox 12">
            <a:extLst>
              <a:ext uri="{FF2B5EF4-FFF2-40B4-BE49-F238E27FC236}">
                <a16:creationId xmlns:a16="http://schemas.microsoft.com/office/drawing/2014/main" id="{6446E612-A24F-5897-7054-F8F8CA539F0E}"/>
              </a:ext>
            </a:extLst>
          </p:cNvPr>
          <p:cNvSpPr txBox="1"/>
          <p:nvPr/>
        </p:nvSpPr>
        <p:spPr>
          <a:xfrm>
            <a:off x="9286121" y="3121628"/>
            <a:ext cx="410967" cy="276999"/>
          </a:xfrm>
          <a:prstGeom prst="rect">
            <a:avLst/>
          </a:prstGeom>
          <a:noFill/>
        </p:spPr>
        <p:txBody>
          <a:bodyPr wrap="square" rtlCol="0">
            <a:spAutoFit/>
          </a:bodyPr>
          <a:lstStyle/>
          <a:p>
            <a:r>
              <a:rPr lang="en-US" sz="1200" b="1" dirty="0">
                <a:solidFill>
                  <a:srgbClr val="C00000"/>
                </a:solidFill>
              </a:rPr>
              <a:t>5</a:t>
            </a:r>
          </a:p>
        </p:txBody>
      </p:sp>
      <p:sp>
        <p:nvSpPr>
          <p:cNvPr id="14" name="Right Brace 13">
            <a:extLst>
              <a:ext uri="{FF2B5EF4-FFF2-40B4-BE49-F238E27FC236}">
                <a16:creationId xmlns:a16="http://schemas.microsoft.com/office/drawing/2014/main" id="{7B428781-8741-AF34-F21B-20891A40D340}"/>
              </a:ext>
            </a:extLst>
          </p:cNvPr>
          <p:cNvSpPr/>
          <p:nvPr/>
        </p:nvSpPr>
        <p:spPr>
          <a:xfrm>
            <a:off x="10642876" y="1500028"/>
            <a:ext cx="124441" cy="32877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43B7971C-72B3-6FC3-DC98-AB0AB3EA8090}"/>
              </a:ext>
            </a:extLst>
          </p:cNvPr>
          <p:cNvSpPr txBox="1"/>
          <p:nvPr/>
        </p:nvSpPr>
        <p:spPr>
          <a:xfrm>
            <a:off x="10818688" y="1520575"/>
            <a:ext cx="229391" cy="276999"/>
          </a:xfrm>
          <a:prstGeom prst="rect">
            <a:avLst/>
          </a:prstGeom>
          <a:noFill/>
        </p:spPr>
        <p:txBody>
          <a:bodyPr wrap="square" rtlCol="0">
            <a:spAutoFit/>
          </a:bodyPr>
          <a:lstStyle/>
          <a:p>
            <a:r>
              <a:rPr lang="en-US" sz="1200" b="1" dirty="0">
                <a:solidFill>
                  <a:srgbClr val="C00000"/>
                </a:solidFill>
              </a:rPr>
              <a:t>3</a:t>
            </a:r>
          </a:p>
        </p:txBody>
      </p:sp>
    </p:spTree>
    <p:extLst>
      <p:ext uri="{BB962C8B-B14F-4D97-AF65-F5344CB8AC3E}">
        <p14:creationId xmlns:p14="http://schemas.microsoft.com/office/powerpoint/2010/main" val="38349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4C9435717F934D9BFA3CC81A02E2D3" ma:contentTypeVersion="15" ma:contentTypeDescription="Create a new document." ma:contentTypeScope="" ma:versionID="2c8ae25ac4b048c4d91bddbfaa99738a">
  <xsd:schema xmlns:xsd="http://www.w3.org/2001/XMLSchema" xmlns:xs="http://www.w3.org/2001/XMLSchema" xmlns:p="http://schemas.microsoft.com/office/2006/metadata/properties" xmlns:ns2="e8f517e9-29a8-4614-9797-c782dc47c901" xmlns:ns3="22723d5e-595f-467b-a177-23fc86dcfa99" targetNamespace="http://schemas.microsoft.com/office/2006/metadata/properties" ma:root="true" ma:fieldsID="69652334cb8d3acaed11a4f80666c963" ns2:_="" ns3:_="">
    <xsd:import namespace="e8f517e9-29a8-4614-9797-c782dc47c901"/>
    <xsd:import namespace="22723d5e-595f-467b-a177-23fc86dcfa9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f517e9-29a8-4614-9797-c782dc47c90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d3d899b-891a-4813-9a8d-25d95280564b}" ma:internalName="TaxCatchAll" ma:showField="CatchAllData" ma:web="e8f517e9-29a8-4614-9797-c782dc47c90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723d5e-595f-467b-a177-23fc86dcfa9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a1ab900-2ec0-4401-a445-b65711cd6e0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8f517e9-29a8-4614-9797-c782dc47c901" xsi:nil="true"/>
    <lcf76f155ced4ddcb4097134ff3c332f xmlns="22723d5e-595f-467b-a177-23fc86dcfa9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8C4526-2281-44D4-86FB-EB91118DF8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f517e9-29a8-4614-9797-c782dc47c901"/>
    <ds:schemaRef ds:uri="22723d5e-595f-467b-a177-23fc86dcf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74F4F2-DF81-4ECC-93B7-E23AF1E1772B}">
  <ds:schemaRefs>
    <ds:schemaRef ds:uri="http://schemas.microsoft.com/office/2006/metadata/properties"/>
    <ds:schemaRef ds:uri="http://schemas.microsoft.com/office/infopath/2007/PartnerControls"/>
    <ds:schemaRef ds:uri="e8f517e9-29a8-4614-9797-c782dc47c901"/>
    <ds:schemaRef ds:uri="22723d5e-595f-467b-a177-23fc86dcfa99"/>
  </ds:schemaRefs>
</ds:datastoreItem>
</file>

<file path=customXml/itemProps3.xml><?xml version="1.0" encoding="utf-8"?>
<ds:datastoreItem xmlns:ds="http://schemas.openxmlformats.org/officeDocument/2006/customXml" ds:itemID="{B530A4EB-D069-4DB7-BE47-1CBFBC298D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663</TotalTime>
  <Words>2535</Words>
  <Application>Microsoft Office PowerPoint</Application>
  <PresentationFormat>Widescreen</PresentationFormat>
  <Paragraphs>317</Paragraphs>
  <Slides>33</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Cambria Math</vt:lpstr>
      <vt:lpstr>DeepSeek-CJK-patch</vt:lpstr>
      <vt:lpstr>itc-giovanni</vt:lpstr>
      <vt:lpstr>MathJax_Main</vt:lpstr>
      <vt:lpstr>Times New Roman</vt:lpstr>
      <vt:lpstr>Office Theme</vt:lpstr>
      <vt:lpstr>Difference-in-Difference &amp; Event Study Models</vt:lpstr>
      <vt:lpstr>Agenda</vt:lpstr>
      <vt:lpstr>Why should you care about casual inference?</vt:lpstr>
      <vt:lpstr>Cases</vt:lpstr>
      <vt:lpstr>Difference-in-Difference (DiD) Models</vt:lpstr>
      <vt:lpstr>DiD</vt:lpstr>
      <vt:lpstr>Parallel trends assumption in DiD</vt:lpstr>
      <vt:lpstr>DiD assumptions (cont.)</vt:lpstr>
      <vt:lpstr>DiD key concepts </vt:lpstr>
      <vt:lpstr>DiD statistical model </vt:lpstr>
      <vt:lpstr>DiD data files</vt:lpstr>
      <vt:lpstr>Using OLS</vt:lpstr>
      <vt:lpstr>Stata didregress command</vt:lpstr>
      <vt:lpstr>What if you only have two data points?</vt:lpstr>
      <vt:lpstr>What if?</vt:lpstr>
      <vt:lpstr>What is an Event Study Model?</vt:lpstr>
      <vt:lpstr>Event Study Models</vt:lpstr>
      <vt:lpstr>Event Study Models vs. DiD Models</vt:lpstr>
      <vt:lpstr>Event Study Models</vt:lpstr>
      <vt:lpstr>Estimation</vt:lpstr>
      <vt:lpstr>Estimation</vt:lpstr>
      <vt:lpstr>Estimation</vt:lpstr>
      <vt:lpstr>Estimation</vt:lpstr>
      <vt:lpstr>Estimation</vt:lpstr>
      <vt:lpstr>Estimation</vt:lpstr>
      <vt:lpstr>Estimation</vt:lpstr>
      <vt:lpstr>Assumptions in Event Study Models</vt:lpstr>
      <vt:lpstr>Assumptions in Event Study Models</vt:lpstr>
      <vt:lpstr>Inference</vt:lpstr>
      <vt:lpstr>Graphical summary of the results</vt:lpstr>
      <vt:lpstr>Graphical summary of the results</vt:lpstr>
      <vt:lpstr>Event Study Models Summary</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Mallory</dc:creator>
  <cp:lastModifiedBy>Davlyatov, Ganisher K (HSC)</cp:lastModifiedBy>
  <cp:revision>33</cp:revision>
  <dcterms:created xsi:type="dcterms:W3CDTF">2019-07-08T18:35:10Z</dcterms:created>
  <dcterms:modified xsi:type="dcterms:W3CDTF">2025-04-16T14:36:57Z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0x010100BD4C9435717F934D9BFA3CC81A02E2D3</vt:lpwstr>
  </property>
</Properties>
</file>